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sldIdLst>
    <p:sldId id="256" r:id="rId2"/>
    <p:sldId id="257" r:id="rId3"/>
    <p:sldId id="271" r:id="rId4"/>
    <p:sldId id="268" r:id="rId5"/>
    <p:sldId id="258" r:id="rId6"/>
    <p:sldId id="259" r:id="rId7"/>
    <p:sldId id="260" r:id="rId8"/>
    <p:sldId id="266" r:id="rId9"/>
    <p:sldId id="261" r:id="rId10"/>
    <p:sldId id="262" r:id="rId11"/>
    <p:sldId id="263"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snapToGrid="0">
      <p:cViewPr varScale="1">
        <p:scale>
          <a:sx n="46" d="100"/>
          <a:sy n="46" d="100"/>
        </p:scale>
        <p:origin x="4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9/6/2024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310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73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4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9/6/2024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26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57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76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013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5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462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9/6/2024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97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9/6/2024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1123878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795" r:id="rId6"/>
    <p:sldLayoutId id="2147483791" r:id="rId7"/>
    <p:sldLayoutId id="2147483792" r:id="rId8"/>
    <p:sldLayoutId id="2147483793" r:id="rId9"/>
    <p:sldLayoutId id="2147483794" r:id="rId10"/>
    <p:sldLayoutId id="2147483796"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video" Target="https://www.youtube.com/embed/4M5TOg4_dQc?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6.jf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jfif"/><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jfif"/><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5178E-97FB-4B87-1D3C-B4B7938B06B5}"/>
              </a:ext>
            </a:extLst>
          </p:cNvPr>
          <p:cNvSpPr>
            <a:spLocks noGrp="1"/>
          </p:cNvSpPr>
          <p:nvPr>
            <p:ph type="ctrTitle"/>
          </p:nvPr>
        </p:nvSpPr>
        <p:spPr>
          <a:xfrm>
            <a:off x="-491205" y="1481454"/>
            <a:ext cx="7878234" cy="3004145"/>
          </a:xfrm>
        </p:spPr>
        <p:txBody>
          <a:bodyPr>
            <a:normAutofit/>
          </a:bodyPr>
          <a:lstStyle/>
          <a:p>
            <a:r>
              <a:rPr lang="en-US" sz="4400" b="1" dirty="0">
                <a:solidFill>
                  <a:schemeClr val="tx2">
                    <a:lumMod val="75000"/>
                  </a:schemeClr>
                </a:solidFill>
                <a:effectLst/>
                <a:latin typeface="Amasis MT Pro Medium" panose="02040604050005020304" pitchFamily="18" charset="0"/>
                <a:ea typeface="Aptos" panose="020B0004020202020204" pitchFamily="34" charset="0"/>
                <a:cs typeface="Times New Roman" panose="02020603050405020304" pitchFamily="18" charset="0"/>
              </a:rPr>
              <a:t>CAREER ESSENTIAL: Building Your Portfolio Website</a:t>
            </a:r>
            <a:endParaRPr lang="en-US" sz="4400" b="1" dirty="0">
              <a:solidFill>
                <a:schemeClr val="tx2">
                  <a:lumMod val="75000"/>
                </a:schemeClr>
              </a:solidFill>
              <a:latin typeface="Amasis MT Pro Medium" panose="02040604050005020304" pitchFamily="18" charset="0"/>
            </a:endParaRPr>
          </a:p>
        </p:txBody>
      </p:sp>
      <p:sp>
        <p:nvSpPr>
          <p:cNvPr id="22" name="Freeform: Shape 2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15" descr="A computer with a website on the screen&#10;&#10;Description automatically generated">
            <a:extLst>
              <a:ext uri="{FF2B5EF4-FFF2-40B4-BE49-F238E27FC236}">
                <a16:creationId xmlns:a16="http://schemas.microsoft.com/office/drawing/2014/main" id="{40BB5ECC-00BC-7CF8-9656-B16FDC06C143}"/>
              </a:ext>
            </a:extLst>
          </p:cNvPr>
          <p:cNvPicPr>
            <a:picLocks noChangeAspect="1"/>
          </p:cNvPicPr>
          <p:nvPr/>
        </p:nvPicPr>
        <p:blipFill>
          <a:blip r:embed="rId2">
            <a:extLst>
              <a:ext uri="{28A0092B-C50C-407E-A947-70E740481C1C}">
                <a14:useLocalDpi xmlns:a14="http://schemas.microsoft.com/office/drawing/2010/main" val="0"/>
              </a:ext>
            </a:extLst>
          </a:blip>
          <a:srcRect l="14769" r="10231" b="1"/>
          <a:stretch/>
        </p:blipFill>
        <p:spPr>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9" name="Freeform: Shape 28">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0F91D16A-522A-4B0D-4779-97B731298658}"/>
              </a:ext>
            </a:extLst>
          </p:cNvPr>
          <p:cNvSpPr txBox="1"/>
          <p:nvPr/>
        </p:nvSpPr>
        <p:spPr>
          <a:xfrm>
            <a:off x="372393" y="5868677"/>
            <a:ext cx="3333136" cy="646331"/>
          </a:xfrm>
          <a:prstGeom prst="rect">
            <a:avLst/>
          </a:prstGeom>
          <a:noFill/>
        </p:spPr>
        <p:txBody>
          <a:bodyPr wrap="square" rtlCol="0">
            <a:spAutoFit/>
          </a:bodyPr>
          <a:lstStyle/>
          <a:p>
            <a:r>
              <a:rPr lang="en-US" dirty="0">
                <a:latin typeface="Amasis MT Pro Medium" panose="02040604050005020304" pitchFamily="18" charset="0"/>
              </a:rPr>
              <a:t>Presented by </a:t>
            </a:r>
          </a:p>
          <a:p>
            <a:r>
              <a:rPr lang="en-US" dirty="0">
                <a:latin typeface="Amasis MT Pro Medium" panose="02040604050005020304" pitchFamily="18" charset="0"/>
              </a:rPr>
              <a:t>Favour James</a:t>
            </a:r>
          </a:p>
        </p:txBody>
      </p:sp>
    </p:spTree>
    <p:extLst>
      <p:ext uri="{BB962C8B-B14F-4D97-AF65-F5344CB8AC3E}">
        <p14:creationId xmlns:p14="http://schemas.microsoft.com/office/powerpoint/2010/main" val="4126632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Arc 4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9632506-08CA-6419-6AC0-B141519CB6EB}"/>
              </a:ext>
            </a:extLst>
          </p:cNvPr>
          <p:cNvSpPr txBox="1"/>
          <p:nvPr/>
        </p:nvSpPr>
        <p:spPr>
          <a:xfrm>
            <a:off x="860742" y="1124988"/>
            <a:ext cx="4425962" cy="2387600"/>
          </a:xfrm>
          <a:prstGeom prst="rect">
            <a:avLst/>
          </a:prstGeom>
        </p:spPr>
        <p:txBody>
          <a:bodyPr vert="horz" lIns="91440" tIns="45720" rIns="91440" bIns="45720" rtlCol="0" anchor="b">
            <a:normAutofit/>
          </a:bodyPr>
          <a:lstStyle/>
          <a:p>
            <a:pPr marL="0" marR="0" defTabSz="914400">
              <a:lnSpc>
                <a:spcPct val="90000"/>
              </a:lnSpc>
              <a:spcBef>
                <a:spcPct val="0"/>
              </a:spcBef>
              <a:spcAft>
                <a:spcPts val="800"/>
              </a:spcAft>
            </a:pPr>
            <a:r>
              <a:rPr lang="en-US" sz="4400" b="1" kern="1200" dirty="0">
                <a:solidFill>
                  <a:schemeClr val="tx1"/>
                </a:solidFill>
                <a:effectLst/>
                <a:latin typeface="Amasis MT Pro Medium" panose="02040604050005020304" pitchFamily="18" charset="0"/>
                <a:ea typeface="+mj-ea"/>
                <a:cs typeface="+mj-cs"/>
              </a:rPr>
              <a:t>PRACTICAL</a:t>
            </a:r>
            <a:endParaRPr lang="en-US" sz="4400" kern="1200" dirty="0">
              <a:solidFill>
                <a:schemeClr val="tx1"/>
              </a:solidFill>
              <a:effectLst/>
              <a:latin typeface="Amasis MT Pro Medium" panose="02040604050005020304" pitchFamily="18" charset="0"/>
              <a:ea typeface="+mj-ea"/>
              <a:cs typeface="+mj-cs"/>
            </a:endParaRPr>
          </a:p>
        </p:txBody>
      </p:sp>
      <p:sp>
        <p:nvSpPr>
          <p:cNvPr id="6" name="TextBox 5">
            <a:extLst>
              <a:ext uri="{FF2B5EF4-FFF2-40B4-BE49-F238E27FC236}">
                <a16:creationId xmlns:a16="http://schemas.microsoft.com/office/drawing/2014/main" id="{1D7DAE4B-3446-526B-7546-B5DA190B5CF8}"/>
              </a:ext>
            </a:extLst>
          </p:cNvPr>
          <p:cNvSpPr txBox="1"/>
          <p:nvPr/>
        </p:nvSpPr>
        <p:spPr>
          <a:xfrm>
            <a:off x="860741" y="3633691"/>
            <a:ext cx="4533527" cy="564965"/>
          </a:xfrm>
          <a:prstGeom prst="rect">
            <a:avLst/>
          </a:prstGeom>
        </p:spPr>
        <p:txBody>
          <a:bodyPr vert="horz" lIns="91440" tIns="45720" rIns="91440" bIns="45720" rtlCol="0">
            <a:normAutofit/>
          </a:bodyPr>
          <a:lstStyle/>
          <a:p>
            <a:pPr defTabSz="914400">
              <a:lnSpc>
                <a:spcPct val="90000"/>
              </a:lnSpc>
              <a:spcBef>
                <a:spcPts val="1000"/>
              </a:spcBef>
            </a:pPr>
            <a:r>
              <a:rPr lang="en-US" sz="2800" b="0" dirty="0">
                <a:latin typeface="Amasis MT Pro Light" panose="02040304050005020304" pitchFamily="18" charset="0"/>
              </a:rPr>
              <a:t>B</a:t>
            </a:r>
            <a:r>
              <a:rPr lang="en-US" sz="2800" b="0" i="0" kern="1200" dirty="0">
                <a:solidFill>
                  <a:schemeClr val="tx1"/>
                </a:solidFill>
                <a:effectLst/>
                <a:latin typeface="Amasis MT Pro Light" panose="02040304050005020304" pitchFamily="18" charset="0"/>
              </a:rPr>
              <a:t>uild your portfolio today!</a:t>
            </a:r>
          </a:p>
        </p:txBody>
      </p:sp>
      <p:pic>
        <p:nvPicPr>
          <p:cNvPr id="7" name="Picture 6" descr="Hand with red strings">
            <a:extLst>
              <a:ext uri="{FF2B5EF4-FFF2-40B4-BE49-F238E27FC236}">
                <a16:creationId xmlns:a16="http://schemas.microsoft.com/office/drawing/2014/main" id="{49696E73-0E59-510A-4456-AF2A69A40347}"/>
              </a:ext>
            </a:extLst>
          </p:cNvPr>
          <p:cNvPicPr>
            <a:picLocks noChangeAspect="1"/>
          </p:cNvPicPr>
          <p:nvPr/>
        </p:nvPicPr>
        <p:blipFill>
          <a:blip r:embed="rId2"/>
          <a:srcRect l="18572" r="18568" b="-2"/>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9"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3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People at the meeting desk">
            <a:extLst>
              <a:ext uri="{FF2B5EF4-FFF2-40B4-BE49-F238E27FC236}">
                <a16:creationId xmlns:a16="http://schemas.microsoft.com/office/drawing/2014/main" id="{BF853177-62E3-C92E-E282-0A9F3EB7AEE4}"/>
              </a:ext>
            </a:extLst>
          </p:cNvPr>
          <p:cNvPicPr>
            <a:picLocks noChangeAspect="1"/>
          </p:cNvPicPr>
          <p:nvPr/>
        </p:nvPicPr>
        <p:blipFill>
          <a:blip r:embed="rId2"/>
          <a:srcRect l="17133" r="26536"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6"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A205007-EF54-F485-7209-8678035415EB}"/>
              </a:ext>
            </a:extLst>
          </p:cNvPr>
          <p:cNvGrpSpPr/>
          <p:nvPr/>
        </p:nvGrpSpPr>
        <p:grpSpPr>
          <a:xfrm>
            <a:off x="349158" y="3844737"/>
            <a:ext cx="6075393" cy="1225063"/>
            <a:chOff x="840827" y="3922227"/>
            <a:chExt cx="5382246" cy="1225063"/>
          </a:xfrm>
        </p:grpSpPr>
        <p:sp>
          <p:nvSpPr>
            <p:cNvPr id="10" name="Freeform: Shape 9">
              <a:extLst>
                <a:ext uri="{FF2B5EF4-FFF2-40B4-BE49-F238E27FC236}">
                  <a16:creationId xmlns:a16="http://schemas.microsoft.com/office/drawing/2014/main" id="{7934D907-66D7-64F4-4244-E6D43E777B07}"/>
                </a:ext>
              </a:extLst>
            </p:cNvPr>
            <p:cNvSpPr/>
            <p:nvPr/>
          </p:nvSpPr>
          <p:spPr>
            <a:xfrm>
              <a:off x="840827" y="3922227"/>
              <a:ext cx="1606640" cy="1225063"/>
            </a:xfrm>
            <a:custGeom>
              <a:avLst/>
              <a:gdLst>
                <a:gd name="connsiteX0" fmla="*/ 0 w 1606640"/>
                <a:gd name="connsiteY0" fmla="*/ 0 h 1225063"/>
                <a:gd name="connsiteX1" fmla="*/ 1606640 w 1606640"/>
                <a:gd name="connsiteY1" fmla="*/ 0 h 1225063"/>
                <a:gd name="connsiteX2" fmla="*/ 1606640 w 1606640"/>
                <a:gd name="connsiteY2" fmla="*/ 1225063 h 1225063"/>
                <a:gd name="connsiteX3" fmla="*/ 0 w 1606640"/>
                <a:gd name="connsiteY3" fmla="*/ 1225063 h 1225063"/>
                <a:gd name="connsiteX4" fmla="*/ 0 w 1606640"/>
                <a:gd name="connsiteY4" fmla="*/ 0 h 1225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640" h="1225063">
                  <a:moveTo>
                    <a:pt x="0" y="0"/>
                  </a:moveTo>
                  <a:lnTo>
                    <a:pt x="1606640" y="0"/>
                  </a:lnTo>
                  <a:lnTo>
                    <a:pt x="1606640" y="1225063"/>
                  </a:lnTo>
                  <a:lnTo>
                    <a:pt x="0" y="12250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kern="1200" dirty="0">
                  <a:latin typeface="Amasis MT Pro Medium" panose="02040604050005020304" pitchFamily="18" charset="0"/>
                </a:rPr>
                <a:t>GitHub is an invaluable platform for developers and creatives alike, enabling you to store your projects, collaborate with others, and showcase your work to potential employers.</a:t>
              </a:r>
            </a:p>
          </p:txBody>
        </p:sp>
        <p:sp>
          <p:nvSpPr>
            <p:cNvPr id="14" name="Freeform: Shape 13">
              <a:extLst>
                <a:ext uri="{FF2B5EF4-FFF2-40B4-BE49-F238E27FC236}">
                  <a16:creationId xmlns:a16="http://schemas.microsoft.com/office/drawing/2014/main" id="{162EEF8F-B530-38A8-9D16-859F6DAD0116}"/>
                </a:ext>
              </a:extLst>
            </p:cNvPr>
            <p:cNvSpPr/>
            <p:nvPr/>
          </p:nvSpPr>
          <p:spPr>
            <a:xfrm>
              <a:off x="2728630" y="3922227"/>
              <a:ext cx="1606640" cy="1225063"/>
            </a:xfrm>
            <a:custGeom>
              <a:avLst/>
              <a:gdLst>
                <a:gd name="connsiteX0" fmla="*/ 0 w 1606640"/>
                <a:gd name="connsiteY0" fmla="*/ 0 h 1225063"/>
                <a:gd name="connsiteX1" fmla="*/ 1606640 w 1606640"/>
                <a:gd name="connsiteY1" fmla="*/ 0 h 1225063"/>
                <a:gd name="connsiteX2" fmla="*/ 1606640 w 1606640"/>
                <a:gd name="connsiteY2" fmla="*/ 1225063 h 1225063"/>
                <a:gd name="connsiteX3" fmla="*/ 0 w 1606640"/>
                <a:gd name="connsiteY3" fmla="*/ 1225063 h 1225063"/>
                <a:gd name="connsiteX4" fmla="*/ 0 w 1606640"/>
                <a:gd name="connsiteY4" fmla="*/ 0 h 1225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640" h="1225063">
                  <a:moveTo>
                    <a:pt x="0" y="0"/>
                  </a:moveTo>
                  <a:lnTo>
                    <a:pt x="1606640" y="0"/>
                  </a:lnTo>
                  <a:lnTo>
                    <a:pt x="1606640" y="1225063"/>
                  </a:lnTo>
                  <a:lnTo>
                    <a:pt x="0" y="12250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kern="1200" dirty="0">
                  <a:latin typeface="Amasis MT Pro Medium" panose="02040604050005020304" pitchFamily="18" charset="0"/>
                </a:rPr>
                <a:t>A collection of free, responsive website templates that make it easy to create a professional-looking portfolio.</a:t>
              </a:r>
            </a:p>
          </p:txBody>
        </p:sp>
        <p:sp>
          <p:nvSpPr>
            <p:cNvPr id="17" name="Freeform: Shape 16">
              <a:extLst>
                <a:ext uri="{FF2B5EF4-FFF2-40B4-BE49-F238E27FC236}">
                  <a16:creationId xmlns:a16="http://schemas.microsoft.com/office/drawing/2014/main" id="{D002B288-A933-2E35-6184-7B093368DE00}"/>
                </a:ext>
              </a:extLst>
            </p:cNvPr>
            <p:cNvSpPr/>
            <p:nvPr/>
          </p:nvSpPr>
          <p:spPr>
            <a:xfrm>
              <a:off x="4616433" y="3922227"/>
              <a:ext cx="1606640" cy="1225063"/>
            </a:xfrm>
            <a:custGeom>
              <a:avLst/>
              <a:gdLst>
                <a:gd name="connsiteX0" fmla="*/ 0 w 1606640"/>
                <a:gd name="connsiteY0" fmla="*/ 0 h 1225063"/>
                <a:gd name="connsiteX1" fmla="*/ 1606640 w 1606640"/>
                <a:gd name="connsiteY1" fmla="*/ 0 h 1225063"/>
                <a:gd name="connsiteX2" fmla="*/ 1606640 w 1606640"/>
                <a:gd name="connsiteY2" fmla="*/ 1225063 h 1225063"/>
                <a:gd name="connsiteX3" fmla="*/ 0 w 1606640"/>
                <a:gd name="connsiteY3" fmla="*/ 1225063 h 1225063"/>
                <a:gd name="connsiteX4" fmla="*/ 0 w 1606640"/>
                <a:gd name="connsiteY4" fmla="*/ 0 h 1225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640" h="1225063">
                  <a:moveTo>
                    <a:pt x="0" y="0"/>
                  </a:moveTo>
                  <a:lnTo>
                    <a:pt x="1606640" y="0"/>
                  </a:lnTo>
                  <a:lnTo>
                    <a:pt x="1606640" y="1225063"/>
                  </a:lnTo>
                  <a:lnTo>
                    <a:pt x="0" y="12250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600" kern="1200" dirty="0">
                  <a:latin typeface="Amasis MT Pro Medium" panose="02040604050005020304" pitchFamily="18" charset="0"/>
                </a:rPr>
                <a:t>A powerful and user-friendly code editor with features like syntax highlighting, debugging, and extensions to enhance your development experience.</a:t>
              </a:r>
            </a:p>
          </p:txBody>
        </p:sp>
      </p:grpSp>
      <p:sp>
        <p:nvSpPr>
          <p:cNvPr id="6" name="TextBox 5">
            <a:extLst>
              <a:ext uri="{FF2B5EF4-FFF2-40B4-BE49-F238E27FC236}">
                <a16:creationId xmlns:a16="http://schemas.microsoft.com/office/drawing/2014/main" id="{65DE959E-B672-24C6-1987-2A4DCD34E0C8}"/>
              </a:ext>
            </a:extLst>
          </p:cNvPr>
          <p:cNvSpPr txBox="1"/>
          <p:nvPr/>
        </p:nvSpPr>
        <p:spPr>
          <a:xfrm>
            <a:off x="349158" y="1176210"/>
            <a:ext cx="7312987" cy="701731"/>
          </a:xfrm>
          <a:prstGeom prst="rect">
            <a:avLst/>
          </a:prstGeom>
          <a:noFill/>
        </p:spPr>
        <p:txBody>
          <a:bodyPr wrap="square">
            <a:spAutoFit/>
          </a:bodyPr>
          <a:lstStyle/>
          <a:p>
            <a:pPr marR="0" defTabSz="914400">
              <a:lnSpc>
                <a:spcPct val="90000"/>
              </a:lnSpc>
              <a:spcBef>
                <a:spcPts val="0"/>
              </a:spcBef>
              <a:spcAft>
                <a:spcPts val="800"/>
              </a:spcAft>
            </a:pPr>
            <a:r>
              <a:rPr lang="en-US" sz="2200" dirty="0">
                <a:effectLst/>
                <a:latin typeface="Amasis MT Pro Medium" panose="02040604050005020304" pitchFamily="18" charset="0"/>
              </a:rPr>
              <a:t>We will be leveraging GitHub to store projects and for website hosting.</a:t>
            </a:r>
          </a:p>
        </p:txBody>
      </p:sp>
      <p:pic>
        <p:nvPicPr>
          <p:cNvPr id="19" name="Picture 18" descr="A logo with a cat in the middle&#10;&#10;Description automatically generated">
            <a:extLst>
              <a:ext uri="{FF2B5EF4-FFF2-40B4-BE49-F238E27FC236}">
                <a16:creationId xmlns:a16="http://schemas.microsoft.com/office/drawing/2014/main" id="{89E143AD-3FD0-CC3D-4823-5640D3317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3" y="1941470"/>
            <a:ext cx="2695575" cy="1695450"/>
          </a:xfrm>
          <a:prstGeom prst="rect">
            <a:avLst/>
          </a:prstGeom>
        </p:spPr>
      </p:pic>
      <p:pic>
        <p:nvPicPr>
          <p:cNvPr id="2050" name="Picture 2" descr="Free High-Quality HTML5Up Logo for ...">
            <a:extLst>
              <a:ext uri="{FF2B5EF4-FFF2-40B4-BE49-F238E27FC236}">
                <a16:creationId xmlns:a16="http://schemas.microsoft.com/office/drawing/2014/main" id="{7F58B9E3-05CA-7824-1A18-3DB6B3B7D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901" y="2301009"/>
            <a:ext cx="1543728" cy="15437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de full logo ...">
            <a:extLst>
              <a:ext uri="{FF2B5EF4-FFF2-40B4-BE49-F238E27FC236}">
                <a16:creationId xmlns:a16="http://schemas.microsoft.com/office/drawing/2014/main" id="{1DCB8BAE-A8F6-EA91-FB14-66C4CB114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107" y="2525722"/>
            <a:ext cx="1835816" cy="941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223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CFF0CA-ED44-2DD6-200D-359635C68E2B}"/>
              </a:ext>
            </a:extLst>
          </p:cNvPr>
          <p:cNvSpPr txBox="1"/>
          <p:nvPr/>
        </p:nvSpPr>
        <p:spPr>
          <a:xfrm>
            <a:off x="1204992" y="1218332"/>
            <a:ext cx="10403239" cy="773032"/>
          </a:xfrm>
          <a:prstGeom prst="rect">
            <a:avLst/>
          </a:prstGeom>
          <a:noFill/>
        </p:spPr>
        <p:txBody>
          <a:bodyPr wrap="square">
            <a:spAutoFit/>
          </a:bodyPr>
          <a:lstStyle/>
          <a:p>
            <a:pPr marL="0" marR="0">
              <a:lnSpc>
                <a:spcPct val="115000"/>
              </a:lnSpc>
              <a:spcBef>
                <a:spcPts val="0"/>
              </a:spcBef>
              <a:spcAft>
                <a:spcPts val="800"/>
              </a:spcAft>
            </a:pPr>
            <a:r>
              <a:rPr lang="en-US" sz="2000" kern="100" dirty="0">
                <a:effectLst/>
                <a:latin typeface="Amasis MT Pro Light" panose="02040304050005020304" pitchFamily="18" charset="0"/>
                <a:ea typeface="Aptos" panose="020B0004020202020204" pitchFamily="34" charset="0"/>
                <a:cs typeface="Times New Roman" panose="02020603050405020304" pitchFamily="18" charset="0"/>
              </a:rPr>
              <a:t>In this 21-minute video, you will learn how to build a portfolio website using Framer, which will contain your bio, portfolio, and contact information.</a:t>
            </a:r>
          </a:p>
        </p:txBody>
      </p:sp>
      <p:sp>
        <p:nvSpPr>
          <p:cNvPr id="5" name="TextBox 4">
            <a:extLst>
              <a:ext uri="{FF2B5EF4-FFF2-40B4-BE49-F238E27FC236}">
                <a16:creationId xmlns:a16="http://schemas.microsoft.com/office/drawing/2014/main" id="{75F3EFB3-244D-374C-5F62-A8D1EE18CC45}"/>
              </a:ext>
            </a:extLst>
          </p:cNvPr>
          <p:cNvSpPr txBox="1"/>
          <p:nvPr/>
        </p:nvSpPr>
        <p:spPr>
          <a:xfrm>
            <a:off x="1204992" y="402956"/>
            <a:ext cx="6098582" cy="680507"/>
          </a:xfrm>
          <a:prstGeom prst="rect">
            <a:avLst/>
          </a:prstGeom>
          <a:noFill/>
        </p:spPr>
        <p:txBody>
          <a:bodyPr wrap="square">
            <a:spAutoFit/>
          </a:bodyPr>
          <a:lstStyle/>
          <a:p>
            <a:pPr marL="0" marR="0">
              <a:lnSpc>
                <a:spcPct val="115000"/>
              </a:lnSpc>
              <a:spcBef>
                <a:spcPts val="0"/>
              </a:spcBef>
              <a:spcAft>
                <a:spcPts val="800"/>
              </a:spcAft>
            </a:pPr>
            <a:r>
              <a:rPr lang="en-US" sz="3600" b="1" kern="100" dirty="0">
                <a:effectLst/>
                <a:latin typeface="Amasis MT Pro Medium" panose="02040604050005020304" pitchFamily="18" charset="0"/>
                <a:ea typeface="Aptos" panose="020B0004020202020204" pitchFamily="34" charset="0"/>
                <a:cs typeface="Times New Roman" panose="02020603050405020304" pitchFamily="18" charset="0"/>
              </a:rPr>
              <a:t>Build Your Website with AI</a:t>
            </a:r>
            <a:endParaRPr lang="en-US" sz="3600" kern="100" dirty="0">
              <a:effectLst/>
              <a:latin typeface="Amasis MT Pro Medium" panose="02040604050005020304" pitchFamily="18" charset="0"/>
              <a:ea typeface="Aptos" panose="020B0004020202020204" pitchFamily="34" charset="0"/>
              <a:cs typeface="Times New Roman" panose="02020603050405020304" pitchFamily="18" charset="0"/>
            </a:endParaRPr>
          </a:p>
        </p:txBody>
      </p:sp>
      <p:pic>
        <p:nvPicPr>
          <p:cNvPr id="10" name="Online Media 9" title="Build Your Website With Framer">
            <a:hlinkClick r:id="" action="ppaction://media"/>
            <a:extLst>
              <a:ext uri="{FF2B5EF4-FFF2-40B4-BE49-F238E27FC236}">
                <a16:creationId xmlns:a16="http://schemas.microsoft.com/office/drawing/2014/main" id="{40D8CC17-3F01-F0A4-8581-EB47F6BBC1B4}"/>
              </a:ext>
            </a:extLst>
          </p:cNvPr>
          <p:cNvPicPr>
            <a:picLocks noRot="1" noChangeAspect="1"/>
          </p:cNvPicPr>
          <p:nvPr>
            <a:videoFile r:link="rId1"/>
          </p:nvPr>
        </p:nvPicPr>
        <p:blipFill>
          <a:blip r:embed="rId3"/>
          <a:stretch>
            <a:fillRect/>
          </a:stretch>
        </p:blipFill>
        <p:spPr>
          <a:xfrm>
            <a:off x="1828799" y="2109524"/>
            <a:ext cx="8803038" cy="4345520"/>
          </a:xfrm>
          <a:prstGeom prst="rect">
            <a:avLst/>
          </a:prstGeom>
        </p:spPr>
      </p:pic>
    </p:spTree>
    <p:extLst>
      <p:ext uri="{BB962C8B-B14F-4D97-AF65-F5344CB8AC3E}">
        <p14:creationId xmlns:p14="http://schemas.microsoft.com/office/powerpoint/2010/main" val="371552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rectangular sign with a white rectangle on a blue background&#10;&#10;Description automatically generated">
            <a:extLst>
              <a:ext uri="{FF2B5EF4-FFF2-40B4-BE49-F238E27FC236}">
                <a16:creationId xmlns:a16="http://schemas.microsoft.com/office/drawing/2014/main" id="{AD5362B8-2BCA-974D-4AA5-3F793C90D117}"/>
              </a:ext>
            </a:extLst>
          </p:cNvPr>
          <p:cNvPicPr>
            <a:picLocks noChangeAspect="1"/>
          </p:cNvPicPr>
          <p:nvPr/>
        </p:nvPicPr>
        <p:blipFill>
          <a:blip r:embed="rId2">
            <a:extLst>
              <a:ext uri="{28A0092B-C50C-407E-A947-70E740481C1C}">
                <a14:useLocalDpi xmlns:a14="http://schemas.microsoft.com/office/drawing/2010/main" val="0"/>
              </a:ext>
            </a:extLst>
          </a:blip>
          <a:srcRect t="11469" r="-2" b="11223"/>
          <a:stretch/>
        </p:blipFill>
        <p:spPr>
          <a:xfrm>
            <a:off x="0" y="0"/>
            <a:ext cx="12191999" cy="6858000"/>
          </a:xfrm>
          <a:custGeom>
            <a:avLst/>
            <a:gdLst/>
            <a:ahLst/>
            <a:cxnLst/>
            <a:rect l="l" t="t" r="r" b="b"/>
            <a:pathLst>
              <a:path w="11828209" h="6851225">
                <a:moveTo>
                  <a:pt x="1484882" y="0"/>
                </a:moveTo>
                <a:lnTo>
                  <a:pt x="8520272" y="0"/>
                </a:lnTo>
                <a:lnTo>
                  <a:pt x="8541915" y="12445"/>
                </a:lnTo>
                <a:cubicBezTo>
                  <a:pt x="10512125" y="1209574"/>
                  <a:pt x="11828209" y="3376047"/>
                  <a:pt x="11828209" y="5849907"/>
                </a:cubicBezTo>
                <a:cubicBezTo>
                  <a:pt x="11828209" y="6085513"/>
                  <a:pt x="11816272" y="6318331"/>
                  <a:pt x="11792969" y="6547788"/>
                </a:cubicBezTo>
                <a:lnTo>
                  <a:pt x="11754411" y="6851225"/>
                </a:lnTo>
                <a:lnTo>
                  <a:pt x="0" y="6851225"/>
                </a:lnTo>
                <a:lnTo>
                  <a:pt x="0" y="1208190"/>
                </a:lnTo>
                <a:lnTo>
                  <a:pt x="176127" y="1023457"/>
                </a:lnTo>
                <a:cubicBezTo>
                  <a:pt x="562126" y="637458"/>
                  <a:pt x="994141" y="297476"/>
                  <a:pt x="1463239" y="12445"/>
                </a:cubicBezTo>
                <a:close/>
              </a:path>
            </a:pathLst>
          </a:custGeom>
        </p:spPr>
      </p:pic>
      <p:sp>
        <p:nvSpPr>
          <p:cNvPr id="41" name="Freeform: Shape 40">
            <a:extLst>
              <a:ext uri="{FF2B5EF4-FFF2-40B4-BE49-F238E27FC236}">
                <a16:creationId xmlns:a16="http://schemas.microsoft.com/office/drawing/2014/main" id="{7F149F64-F5A8-406B-96EB-0B8A677B4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6322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1A9EE7A9-906A-4407-BE4D-A564B220B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03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FA49F1-5DCB-B1A8-8A9F-092EBEA65F73}"/>
              </a:ext>
            </a:extLst>
          </p:cNvPr>
          <p:cNvSpPr>
            <a:spLocks noGrp="1"/>
          </p:cNvSpPr>
          <p:nvPr>
            <p:ph type="title"/>
          </p:nvPr>
        </p:nvSpPr>
        <p:spPr>
          <a:xfrm>
            <a:off x="1025474" y="1233241"/>
            <a:ext cx="3999300" cy="4064628"/>
          </a:xfrm>
        </p:spPr>
        <p:txBody>
          <a:bodyPr>
            <a:normAutofit/>
          </a:bodyPr>
          <a:lstStyle/>
          <a:p>
            <a:r>
              <a:rPr lang="en-US" sz="3600" b="1" dirty="0">
                <a:solidFill>
                  <a:srgbClr val="FFFFFF"/>
                </a:solidFill>
                <a:effectLst/>
                <a:latin typeface="Amasis MT Pro Medium" panose="02040604050005020304" pitchFamily="18" charset="0"/>
                <a:ea typeface="Aptos" panose="020B0004020202020204" pitchFamily="34" charset="0"/>
                <a:cs typeface="Times New Roman" panose="02020603050405020304" pitchFamily="18" charset="0"/>
              </a:rPr>
              <a:t>INTRODUCTION</a:t>
            </a:r>
            <a:endParaRPr lang="en-US" dirty="0">
              <a:solidFill>
                <a:srgbClr val="FFFFFF"/>
              </a:solidFill>
              <a:latin typeface="Amasis MT Pro Medium" panose="02040604050005020304" pitchFamily="18" charset="0"/>
            </a:endParaRPr>
          </a:p>
        </p:txBody>
      </p:sp>
      <p:sp>
        <p:nvSpPr>
          <p:cNvPr id="71" name="Freeform: Shape 7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25D30B-C6E5-C25E-FDCC-5234913303B5}"/>
              </a:ext>
            </a:extLst>
          </p:cNvPr>
          <p:cNvSpPr>
            <a:spLocks noGrp="1"/>
          </p:cNvSpPr>
          <p:nvPr>
            <p:ph idx="1"/>
          </p:nvPr>
        </p:nvSpPr>
        <p:spPr>
          <a:xfrm>
            <a:off x="6096000" y="1100280"/>
            <a:ext cx="5257799" cy="2115951"/>
          </a:xfrm>
        </p:spPr>
        <p:txBody>
          <a:bodyPr anchor="t">
            <a:normAutofit/>
          </a:bodyPr>
          <a:lstStyle/>
          <a:p>
            <a:pPr marL="0" indent="0">
              <a:buNone/>
            </a:pPr>
            <a:r>
              <a:rPr lang="en-US" sz="2200" b="1" kern="100" dirty="0">
                <a:effectLst/>
                <a:latin typeface="Amasis MT Pro Light" panose="02040304050005020304" pitchFamily="18" charset="0"/>
                <a:ea typeface="Aptos" panose="020B0004020202020204" pitchFamily="34" charset="0"/>
                <a:cs typeface="Times New Roman" panose="02020603050405020304" pitchFamily="18" charset="0"/>
              </a:rPr>
              <a:t>Personal Branding </a:t>
            </a:r>
            <a:r>
              <a:rPr lang="en-US" sz="2200" kern="100" dirty="0">
                <a:effectLst/>
                <a:latin typeface="Amasis MT Pro Light" panose="02040304050005020304" pitchFamily="18" charset="0"/>
                <a:ea typeface="Aptos" panose="020B0004020202020204" pitchFamily="34" charset="0"/>
                <a:cs typeface="Times New Roman" panose="02020603050405020304" pitchFamily="18" charset="0"/>
              </a:rPr>
              <a:t>is crucial for achieving career success, as it shapes your self-presentation and affects how others view your professional identity. </a:t>
            </a:r>
          </a:p>
          <a:p>
            <a:pPr marL="0" indent="0">
              <a:buNone/>
            </a:pPr>
            <a:r>
              <a:rPr lang="en-US" sz="2200" kern="100" dirty="0">
                <a:effectLst/>
                <a:latin typeface="Amasis MT Pro Light" panose="02040304050005020304" pitchFamily="18" charset="0"/>
                <a:ea typeface="Aptos" panose="020B0004020202020204" pitchFamily="34" charset="0"/>
                <a:cs typeface="Times New Roman" panose="02020603050405020304" pitchFamily="18" charset="0"/>
              </a:rPr>
              <a:t>To build a strong personal brand, you need three essential components.</a:t>
            </a:r>
          </a:p>
        </p:txBody>
      </p:sp>
      <p:sp>
        <p:nvSpPr>
          <p:cNvPr id="77" name="Freeform: Shape 7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0A994622-EA60-28E1-8806-2E124912C1FF}"/>
              </a:ext>
            </a:extLst>
          </p:cNvPr>
          <p:cNvGrpSpPr/>
          <p:nvPr/>
        </p:nvGrpSpPr>
        <p:grpSpPr>
          <a:xfrm>
            <a:off x="5778512" y="3932816"/>
            <a:ext cx="6076495" cy="1800119"/>
            <a:chOff x="5969012" y="3653416"/>
            <a:chExt cx="6076495" cy="1800119"/>
          </a:xfrm>
        </p:grpSpPr>
        <p:sp>
          <p:nvSpPr>
            <p:cNvPr id="17" name="Freeform: Shape 16">
              <a:extLst>
                <a:ext uri="{FF2B5EF4-FFF2-40B4-BE49-F238E27FC236}">
                  <a16:creationId xmlns:a16="http://schemas.microsoft.com/office/drawing/2014/main" id="{F8F15CE5-52C6-D27B-AD38-6E634662D3BD}"/>
                </a:ext>
              </a:extLst>
            </p:cNvPr>
            <p:cNvSpPr/>
            <p:nvPr/>
          </p:nvSpPr>
          <p:spPr>
            <a:xfrm>
              <a:off x="5969012" y="4733535"/>
              <a:ext cx="1963109"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2200" kern="1200" dirty="0">
                  <a:latin typeface="Amasis MT Pro Medium" panose="02040604050005020304" pitchFamily="18" charset="0"/>
                </a:rPr>
                <a:t>A Well-Crafted Resume</a:t>
              </a:r>
            </a:p>
          </p:txBody>
        </p:sp>
        <p:sp>
          <p:nvSpPr>
            <p:cNvPr id="21" name="Freeform: Shape 20">
              <a:extLst>
                <a:ext uri="{FF2B5EF4-FFF2-40B4-BE49-F238E27FC236}">
                  <a16:creationId xmlns:a16="http://schemas.microsoft.com/office/drawing/2014/main" id="{5EC734D2-424C-A036-FAD5-3E18A14F3D6D}"/>
                </a:ext>
              </a:extLst>
            </p:cNvPr>
            <p:cNvSpPr/>
            <p:nvPr/>
          </p:nvSpPr>
          <p:spPr>
            <a:xfrm>
              <a:off x="8037519" y="4733535"/>
              <a:ext cx="2115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2200" kern="1200" dirty="0">
                  <a:latin typeface="Amasis MT Pro Medium" panose="02040604050005020304" pitchFamily="18" charset="0"/>
                </a:rPr>
                <a:t>A Strong LinkedIn Profile</a:t>
              </a:r>
            </a:p>
          </p:txBody>
        </p:sp>
        <p:sp>
          <p:nvSpPr>
            <p:cNvPr id="23" name="Rectangle 22">
              <a:extLst>
                <a:ext uri="{FF2B5EF4-FFF2-40B4-BE49-F238E27FC236}">
                  <a16:creationId xmlns:a16="http://schemas.microsoft.com/office/drawing/2014/main" id="{2EC12B75-68D9-BCBE-9AE0-37F41A90091D}"/>
                </a:ext>
              </a:extLst>
            </p:cNvPr>
            <p:cNvSpPr/>
            <p:nvPr/>
          </p:nvSpPr>
          <p:spPr>
            <a:xfrm>
              <a:off x="10740507" y="3653416"/>
              <a:ext cx="810000" cy="810000"/>
            </a:xfrm>
            <a:prstGeom prst="rect">
              <a:avLst/>
            </a:pr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25" name="Freeform: Shape 24">
              <a:extLst>
                <a:ext uri="{FF2B5EF4-FFF2-40B4-BE49-F238E27FC236}">
                  <a16:creationId xmlns:a16="http://schemas.microsoft.com/office/drawing/2014/main" id="{A78CFEDD-0471-481C-941F-F72D76057FBA}"/>
                </a:ext>
              </a:extLst>
            </p:cNvPr>
            <p:cNvSpPr/>
            <p:nvPr/>
          </p:nvSpPr>
          <p:spPr>
            <a:xfrm>
              <a:off x="10245507" y="4733535"/>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2200" kern="1200" dirty="0">
                  <a:latin typeface="Amasis MT Pro Medium" panose="02040604050005020304" pitchFamily="18" charset="0"/>
                </a:rPr>
                <a:t>A Portfolio Website</a:t>
              </a:r>
            </a:p>
          </p:txBody>
        </p:sp>
      </p:grpSp>
      <p:pic>
        <p:nvPicPr>
          <p:cNvPr id="6" name="Picture 5" descr="A diagram of a brand">
            <a:extLst>
              <a:ext uri="{FF2B5EF4-FFF2-40B4-BE49-F238E27FC236}">
                <a16:creationId xmlns:a16="http://schemas.microsoft.com/office/drawing/2014/main" id="{7702DD34-41FF-D11B-93B8-88B9F154B5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050" b="68076" l="43386" r="57886"/>
                    </a14:imgEffect>
                  </a14:imgLayer>
                </a14:imgProps>
              </a:ext>
              <a:ext uri="{28A0092B-C50C-407E-A947-70E740481C1C}">
                <a14:useLocalDpi xmlns:a14="http://schemas.microsoft.com/office/drawing/2010/main" val="0"/>
              </a:ext>
            </a:extLst>
          </a:blip>
          <a:srcRect l="41574" t="48922" r="40302" b="29796"/>
          <a:stretch/>
        </p:blipFill>
        <p:spPr>
          <a:xfrm>
            <a:off x="8281450" y="3708400"/>
            <a:ext cx="1179399" cy="1038726"/>
          </a:xfrm>
          <a:prstGeom prst="rect">
            <a:avLst/>
          </a:prstGeom>
        </p:spPr>
      </p:pic>
      <p:pic>
        <p:nvPicPr>
          <p:cNvPr id="9" name="Picture 8" descr="A computer and a document&#10;&#10;Description automatically generated">
            <a:extLst>
              <a:ext uri="{FF2B5EF4-FFF2-40B4-BE49-F238E27FC236}">
                <a16:creationId xmlns:a16="http://schemas.microsoft.com/office/drawing/2014/main" id="{7F660B68-3B34-FFB9-7B17-E5D7F3AB7662}"/>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ackgroundRemoval t="64620" b="85040" l="12798" r="28327"/>
                    </a14:imgEffect>
                  </a14:imgLayer>
                </a14:imgProps>
              </a:ext>
              <a:ext uri="{28A0092B-C50C-407E-A947-70E740481C1C}">
                <a14:useLocalDpi xmlns:a14="http://schemas.microsoft.com/office/drawing/2010/main" val="0"/>
              </a:ext>
            </a:extLst>
          </a:blip>
          <a:srcRect l="10857" t="62068" r="69732" b="12408"/>
          <a:stretch/>
        </p:blipFill>
        <p:spPr>
          <a:xfrm>
            <a:off x="6241689" y="3708400"/>
            <a:ext cx="1048913" cy="1034416"/>
          </a:xfrm>
          <a:prstGeom prst="rect">
            <a:avLst/>
          </a:prstGeom>
        </p:spPr>
      </p:pic>
      <p:pic>
        <p:nvPicPr>
          <p:cNvPr id="11" name="Picture 10" descr="A computer and a document&#10;&#10;Description automatically generated">
            <a:extLst>
              <a:ext uri="{FF2B5EF4-FFF2-40B4-BE49-F238E27FC236}">
                <a16:creationId xmlns:a16="http://schemas.microsoft.com/office/drawing/2014/main" id="{158F4524-BA9E-8C1E-4831-524A098C5398}"/>
              </a:ext>
            </a:extLst>
          </p:cNvPr>
          <p:cNvPicPr>
            <a:picLocks noChangeAspect="1"/>
          </p:cNvPicPr>
          <p:nvPr/>
        </p:nvPicPr>
        <p:blipFill>
          <a:blip r:embed="rId6">
            <a:extLst>
              <a:ext uri="{BEBA8EAE-BF5A-486C-A8C5-ECC9F3942E4B}">
                <a14:imgProps xmlns:a14="http://schemas.microsoft.com/office/drawing/2010/main">
                  <a14:imgLayer r:embed="rId5">
                    <a14:imgEffect>
                      <a14:backgroundRemoval t="57436" b="84968" l="63052" r="90612"/>
                    </a14:imgEffect>
                  </a14:imgLayer>
                </a14:imgProps>
              </a:ext>
              <a:ext uri="{28A0092B-C50C-407E-A947-70E740481C1C}">
                <a14:useLocalDpi xmlns:a14="http://schemas.microsoft.com/office/drawing/2010/main" val="0"/>
              </a:ext>
            </a:extLst>
          </a:blip>
          <a:srcRect l="59607" t="53995" r="5943" b="11590"/>
          <a:stretch/>
        </p:blipFill>
        <p:spPr>
          <a:xfrm>
            <a:off x="10125104" y="3708400"/>
            <a:ext cx="1571818" cy="1177636"/>
          </a:xfrm>
          <a:prstGeom prst="rect">
            <a:avLst/>
          </a:prstGeom>
        </p:spPr>
      </p:pic>
    </p:spTree>
    <p:extLst>
      <p:ext uri="{BB962C8B-B14F-4D97-AF65-F5344CB8AC3E}">
        <p14:creationId xmlns:p14="http://schemas.microsoft.com/office/powerpoint/2010/main" val="117144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0AE5C287-EC06-CC57-F1D3-EC374BCE2139}"/>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sz="3600" b="1" kern="1200" dirty="0">
                <a:solidFill>
                  <a:schemeClr val="tx1"/>
                </a:solidFill>
                <a:effectLst/>
                <a:latin typeface="Amasis MT Pro Medium" panose="02040604050005020304" pitchFamily="18" charset="0"/>
              </a:rPr>
              <a:t>What is a Portfolio Website?</a:t>
            </a:r>
            <a:endParaRPr lang="en-US" sz="3600" kern="1200" dirty="0">
              <a:solidFill>
                <a:schemeClr val="tx1"/>
              </a:solidFill>
              <a:latin typeface="Amasis MT Pro Medium" panose="02040604050005020304" pitchFamily="18" charset="0"/>
            </a:endParaRPr>
          </a:p>
        </p:txBody>
      </p:sp>
      <p:sp>
        <p:nvSpPr>
          <p:cNvPr id="161" name="Freeform: Shape 16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EF2963E-8C64-B8B7-7852-EB5C3BCB2E91}"/>
              </a:ext>
            </a:extLst>
          </p:cNvPr>
          <p:cNvSpPr txBox="1"/>
          <p:nvPr/>
        </p:nvSpPr>
        <p:spPr>
          <a:xfrm>
            <a:off x="838200" y="1825625"/>
            <a:ext cx="5657079" cy="4351338"/>
          </a:xfrm>
          <a:prstGeom prst="rect">
            <a:avLst/>
          </a:prstGeom>
        </p:spPr>
        <p:txBody>
          <a:bodyPr vert="horz" lIns="91440" tIns="45720" rIns="91440" bIns="45720" rtlCol="0">
            <a:noAutofit/>
          </a:bodyPr>
          <a:lstStyle/>
          <a:p>
            <a:pPr marR="0" defTabSz="914400">
              <a:lnSpc>
                <a:spcPct val="90000"/>
              </a:lnSpc>
              <a:spcBef>
                <a:spcPts val="0"/>
              </a:spcBef>
              <a:spcAft>
                <a:spcPts val="800"/>
              </a:spcAft>
            </a:pPr>
            <a:r>
              <a:rPr lang="en-US" sz="2200" b="1" dirty="0">
                <a:effectLst/>
                <a:latin typeface="Amasis MT Pro Light" panose="02040304050005020304" pitchFamily="18" charset="0"/>
              </a:rPr>
              <a:t>A portfolio</a:t>
            </a:r>
            <a:r>
              <a:rPr lang="en-US" sz="2200" dirty="0">
                <a:effectLst/>
                <a:latin typeface="Amasis MT Pro Light" panose="02040304050005020304" pitchFamily="18" charset="0"/>
              </a:rPr>
              <a:t> is a compilation of your notable work that showcases your skills and abilities. It can either be physical or digital. </a:t>
            </a:r>
          </a:p>
          <a:p>
            <a:pPr marR="0" defTabSz="914400">
              <a:lnSpc>
                <a:spcPct val="90000"/>
              </a:lnSpc>
              <a:spcBef>
                <a:spcPts val="0"/>
              </a:spcBef>
              <a:spcAft>
                <a:spcPts val="800"/>
              </a:spcAft>
            </a:pPr>
            <a:r>
              <a:rPr lang="en-US" sz="2200" dirty="0">
                <a:effectLst/>
                <a:latin typeface="Amasis MT Pro Light" panose="02040304050005020304" pitchFamily="18" charset="0"/>
              </a:rPr>
              <a:t>You can include a link to your portfolio on your resume and/or job application, or you can provide it during a first interview or meeting with the employer or client to demonstrate the kind of work you are capable of.</a:t>
            </a:r>
          </a:p>
          <a:p>
            <a:pPr marR="0" defTabSz="914400">
              <a:lnSpc>
                <a:spcPct val="90000"/>
              </a:lnSpc>
              <a:spcBef>
                <a:spcPts val="0"/>
              </a:spcBef>
              <a:spcAft>
                <a:spcPts val="800"/>
              </a:spcAft>
            </a:pPr>
            <a:r>
              <a:rPr lang="en-US" sz="2200" b="1" dirty="0">
                <a:effectLst/>
                <a:latin typeface="Amasis MT Pro Light" panose="02040304050005020304" pitchFamily="18" charset="0"/>
              </a:rPr>
              <a:t>A portfolio website</a:t>
            </a:r>
            <a:r>
              <a:rPr lang="en-US" sz="2200" dirty="0">
                <a:effectLst/>
                <a:latin typeface="Amasis MT Pro Light" panose="02040304050005020304" pitchFamily="18" charset="0"/>
              </a:rPr>
              <a:t> is an online platform where you can present your portfolio in a visually appealing and organized manner. A good portfolio website should tell a story. Your Story!</a:t>
            </a:r>
          </a:p>
        </p:txBody>
      </p:sp>
      <p:sp>
        <p:nvSpPr>
          <p:cNvPr id="163" name="Oval 16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Shape 157">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descr="A person using a stylus on a computer&#10;&#10;Description automatically generated">
            <a:extLst>
              <a:ext uri="{FF2B5EF4-FFF2-40B4-BE49-F238E27FC236}">
                <a16:creationId xmlns:a16="http://schemas.microsoft.com/office/drawing/2014/main" id="{2586378B-3461-2491-708B-56529EF49A88}"/>
              </a:ext>
            </a:extLst>
          </p:cNvPr>
          <p:cNvPicPr>
            <a:picLocks noChangeAspect="1"/>
          </p:cNvPicPr>
          <p:nvPr/>
        </p:nvPicPr>
        <p:blipFill>
          <a:blip r:embed="rId2">
            <a:extLst>
              <a:ext uri="{28A0092B-C50C-407E-A947-70E740481C1C}">
                <a14:useLocalDpi xmlns:a14="http://schemas.microsoft.com/office/drawing/2010/main" val="0"/>
              </a:ext>
            </a:extLst>
          </a:blip>
          <a:srcRect l="28584" r="20168" b="2"/>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60" name="Freeform: Shape 159">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4254"/>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2" name="Straight Connector 161">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64" name="Freeform: Shape 163">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23449"/>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750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Arc 6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7" name="Rectangle 66">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95211" flipH="1">
            <a:off x="8677852"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AC10B9-8F8C-FEF3-6609-D4737DBCD4E3}"/>
              </a:ext>
            </a:extLst>
          </p:cNvPr>
          <p:cNvSpPr>
            <a:spLocks noGrp="1"/>
          </p:cNvSpPr>
          <p:nvPr>
            <p:ph type="title"/>
          </p:nvPr>
        </p:nvSpPr>
        <p:spPr>
          <a:xfrm>
            <a:off x="6384241" y="1370171"/>
            <a:ext cx="5085580" cy="2387600"/>
          </a:xfrm>
        </p:spPr>
        <p:txBody>
          <a:bodyPr vert="horz" lIns="91440" tIns="45720" rIns="91440" bIns="45720" rtlCol="0" anchor="b">
            <a:normAutofit/>
          </a:bodyPr>
          <a:lstStyle/>
          <a:p>
            <a:r>
              <a:rPr lang="en-US" sz="5600" b="0" i="0" kern="1200" dirty="0">
                <a:solidFill>
                  <a:schemeClr val="tx1"/>
                </a:solidFill>
                <a:effectLst/>
                <a:latin typeface="Amasis MT Pro Medium" panose="02040604050005020304" pitchFamily="18" charset="0"/>
              </a:rPr>
              <a:t>Let’s Conduct a </a:t>
            </a:r>
            <a:r>
              <a:rPr lang="en-US" sz="5600" dirty="0">
                <a:latin typeface="Amasis MT Pro Medium" panose="02040604050005020304" pitchFamily="18" charset="0"/>
              </a:rPr>
              <a:t>Q</a:t>
            </a:r>
            <a:r>
              <a:rPr lang="en-US" sz="5600" b="0" i="0" kern="1200" dirty="0">
                <a:solidFill>
                  <a:schemeClr val="tx1"/>
                </a:solidFill>
                <a:effectLst/>
                <a:latin typeface="Amasis MT Pro Medium" panose="02040604050005020304" pitchFamily="18" charset="0"/>
              </a:rPr>
              <a:t>uick </a:t>
            </a:r>
            <a:r>
              <a:rPr lang="en-US" sz="5600" dirty="0">
                <a:latin typeface="Amasis MT Pro Medium" panose="02040604050005020304" pitchFamily="18" charset="0"/>
              </a:rPr>
              <a:t>P</a:t>
            </a:r>
            <a:r>
              <a:rPr lang="en-US" sz="5600" b="0" i="0" kern="1200" dirty="0">
                <a:solidFill>
                  <a:schemeClr val="tx1"/>
                </a:solidFill>
                <a:effectLst/>
                <a:latin typeface="Amasis MT Pro Medium" panose="02040604050005020304" pitchFamily="18" charset="0"/>
              </a:rPr>
              <a:t>oll</a:t>
            </a:r>
            <a:endParaRPr lang="en-US" sz="5600" kern="1200" dirty="0">
              <a:solidFill>
                <a:schemeClr val="tx1"/>
              </a:solidFill>
              <a:latin typeface="Amasis MT Pro Medium" panose="02040604050005020304" pitchFamily="18" charset="0"/>
            </a:endParaRPr>
          </a:p>
        </p:txBody>
      </p:sp>
      <p:sp>
        <p:nvSpPr>
          <p:cNvPr id="69"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427"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Colorful hands with their hands raised&#10;&#10;Description automatically generated with medium confidence">
            <a:extLst>
              <a:ext uri="{FF2B5EF4-FFF2-40B4-BE49-F238E27FC236}">
                <a16:creationId xmlns:a16="http://schemas.microsoft.com/office/drawing/2014/main" id="{5DFBF35F-BA40-543F-9276-B7EB7294A4BC}"/>
              </a:ext>
            </a:extLst>
          </p:cNvPr>
          <p:cNvPicPr>
            <a:picLocks noChangeAspect="1"/>
          </p:cNvPicPr>
          <p:nvPr/>
        </p:nvPicPr>
        <p:blipFill>
          <a:blip r:embed="rId2">
            <a:extLst>
              <a:ext uri="{28A0092B-C50C-407E-A947-70E740481C1C}">
                <a14:useLocalDpi xmlns:a14="http://schemas.microsoft.com/office/drawing/2010/main" val="0"/>
              </a:ext>
            </a:extLst>
          </a:blip>
          <a:srcRect l="14286" r="14285"/>
          <a:stretch/>
        </p:blipFill>
        <p:spPr>
          <a:xfrm>
            <a:off x="759006"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64"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31"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4DBD77F-7E7B-7795-9C5D-64A7C193C3A1}"/>
              </a:ext>
            </a:extLst>
          </p:cNvPr>
          <p:cNvSpPr txBox="1"/>
          <p:nvPr/>
        </p:nvSpPr>
        <p:spPr>
          <a:xfrm>
            <a:off x="6993857" y="4384555"/>
            <a:ext cx="4142711" cy="1200329"/>
          </a:xfrm>
          <a:prstGeom prst="rect">
            <a:avLst/>
          </a:prstGeom>
          <a:noFill/>
        </p:spPr>
        <p:txBody>
          <a:bodyPr wrap="square" rtlCol="0">
            <a:spAutoFit/>
          </a:bodyPr>
          <a:lstStyle/>
          <a:p>
            <a:pPr algn="ctr"/>
            <a:r>
              <a:rPr lang="en-US" sz="2400" dirty="0">
                <a:latin typeface="Amasis MT Pro Medium" panose="02040604050005020304" pitchFamily="18" charset="0"/>
                <a:hlinkClick r:id="rId3"/>
              </a:rPr>
              <a:t>www.menti.com</a:t>
            </a:r>
            <a:endParaRPr lang="en-US" sz="2400" dirty="0">
              <a:latin typeface="Amasis MT Pro Medium" panose="02040604050005020304" pitchFamily="18" charset="0"/>
            </a:endParaRPr>
          </a:p>
          <a:p>
            <a:endParaRPr lang="en-US" sz="2400" dirty="0">
              <a:latin typeface="Amasis MT Pro Medium" panose="02040604050005020304" pitchFamily="18" charset="0"/>
            </a:endParaRPr>
          </a:p>
          <a:p>
            <a:r>
              <a:rPr lang="en-US" sz="2400" dirty="0">
                <a:latin typeface="Amasis MT Pro Medium" panose="02040604050005020304" pitchFamily="18" charset="0"/>
              </a:rPr>
              <a:t>Access Code: </a:t>
            </a:r>
            <a:r>
              <a:rPr lang="en-US" sz="2400" b="1" i="0" dirty="0">
                <a:solidFill>
                  <a:srgbClr val="222222"/>
                </a:solidFill>
                <a:effectLst/>
                <a:latin typeface="Amasis MT Pro Medium" panose="02040604050005020304" pitchFamily="18" charset="0"/>
              </a:rPr>
              <a:t>28410867</a:t>
            </a:r>
            <a:endParaRPr lang="en-US" sz="2400" dirty="0">
              <a:latin typeface="Amasis MT Pro Medium" panose="02040604050005020304" pitchFamily="18" charset="0"/>
            </a:endParaRPr>
          </a:p>
        </p:txBody>
      </p:sp>
    </p:spTree>
    <p:extLst>
      <p:ext uri="{BB962C8B-B14F-4D97-AF65-F5344CB8AC3E}">
        <p14:creationId xmlns:p14="http://schemas.microsoft.com/office/powerpoint/2010/main" val="35689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1" name="Freeform: Shape 117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3" name="Freeform: Shape 117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175" name="Rectangle 1174">
            <a:extLst>
              <a:ext uri="{FF2B5EF4-FFF2-40B4-BE49-F238E27FC236}">
                <a16:creationId xmlns:a16="http://schemas.microsoft.com/office/drawing/2014/main" id="{97AADD8D-29D7-4B10-9245-72837D2D6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91DC95D-25C3-092C-24B4-6192792D05BA}"/>
              </a:ext>
            </a:extLst>
          </p:cNvPr>
          <p:cNvSpPr txBox="1"/>
          <p:nvPr/>
        </p:nvSpPr>
        <p:spPr>
          <a:xfrm>
            <a:off x="6030158" y="365125"/>
            <a:ext cx="6004525" cy="1325563"/>
          </a:xfrm>
          <a:prstGeom prst="rect">
            <a:avLst/>
          </a:prstGeom>
        </p:spPr>
        <p:txBody>
          <a:bodyPr vert="horz" lIns="91440" tIns="45720" rIns="91440" bIns="45720" rtlCol="0" anchor="ctr">
            <a:normAutofit/>
          </a:bodyPr>
          <a:lstStyle/>
          <a:p>
            <a:pPr marR="0" defTabSz="914400">
              <a:lnSpc>
                <a:spcPct val="90000"/>
              </a:lnSpc>
              <a:spcBef>
                <a:spcPct val="0"/>
              </a:spcBef>
              <a:spcAft>
                <a:spcPts val="800"/>
              </a:spcAft>
            </a:pPr>
            <a:r>
              <a:rPr lang="en-US" sz="3600" b="1" i="0" kern="1200" dirty="0">
                <a:solidFill>
                  <a:schemeClr val="tx1"/>
                </a:solidFill>
                <a:effectLst/>
                <a:latin typeface="Amasis MT Pro Medium" panose="02040604050005020304" pitchFamily="18" charset="0"/>
                <a:ea typeface="+mj-ea"/>
                <a:cs typeface="+mj-cs"/>
              </a:rPr>
              <a:t>Importance of a Portfolio Website</a:t>
            </a:r>
            <a:endParaRPr lang="en-US" sz="3600" kern="1200" dirty="0">
              <a:solidFill>
                <a:schemeClr val="tx1"/>
              </a:solidFill>
              <a:effectLst/>
              <a:latin typeface="Amasis MT Pro Medium" panose="02040604050005020304" pitchFamily="18" charset="0"/>
              <a:ea typeface="+mj-ea"/>
              <a:cs typeface="+mj-cs"/>
            </a:endParaRPr>
          </a:p>
        </p:txBody>
      </p:sp>
      <p:sp>
        <p:nvSpPr>
          <p:cNvPr id="1177" name="Freeform: Shape 1176">
            <a:extLst>
              <a:ext uri="{FF2B5EF4-FFF2-40B4-BE49-F238E27FC236}">
                <a16:creationId xmlns:a16="http://schemas.microsoft.com/office/drawing/2014/main" id="{55CB1B7E-4B0B-4E99-9560-9667270DA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481"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79" name="Straight Connector 117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62268"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descr="A computer with a model of a house on the screen&#10;&#10;Description automatically generated">
            <a:extLst>
              <a:ext uri="{FF2B5EF4-FFF2-40B4-BE49-F238E27FC236}">
                <a16:creationId xmlns:a16="http://schemas.microsoft.com/office/drawing/2014/main" id="{1DF47385-7DED-F429-4472-876635F05968}"/>
              </a:ext>
            </a:extLst>
          </p:cNvPr>
          <p:cNvPicPr>
            <a:picLocks noChangeAspect="1"/>
          </p:cNvPicPr>
          <p:nvPr/>
        </p:nvPicPr>
        <p:blipFill>
          <a:blip r:embed="rId2">
            <a:extLst>
              <a:ext uri="{28A0092B-C50C-407E-A947-70E740481C1C}">
                <a14:useLocalDpi xmlns:a14="http://schemas.microsoft.com/office/drawing/2010/main" val="0"/>
              </a:ext>
            </a:extLst>
          </a:blip>
          <a:srcRect l="23136" r="19362" b="-3"/>
          <a:stretch/>
        </p:blipFill>
        <p:spPr>
          <a:xfrm>
            <a:off x="956934" y="872427"/>
            <a:ext cx="3096807" cy="309680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81" name="Freeform: Shape 1180">
            <a:extLst>
              <a:ext uri="{FF2B5EF4-FFF2-40B4-BE49-F238E27FC236}">
                <a16:creationId xmlns:a16="http://schemas.microsoft.com/office/drawing/2014/main" id="{196DE3D2-178D-4017-842D-87C88CE92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53538"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3" name="Oval 118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05252"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5" name="Freeform: Shape 1184">
            <a:extLst>
              <a:ext uri="{FF2B5EF4-FFF2-40B4-BE49-F238E27FC236}">
                <a16:creationId xmlns:a16="http://schemas.microsoft.com/office/drawing/2014/main" id="{72413CFE-8B8A-45C9-B7BA-CF49986D4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53"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6" name="TextBox 1085">
            <a:extLst>
              <a:ext uri="{FF2B5EF4-FFF2-40B4-BE49-F238E27FC236}">
                <a16:creationId xmlns:a16="http://schemas.microsoft.com/office/drawing/2014/main" id="{CBBB744B-A161-9033-2E28-FF0058512773}"/>
              </a:ext>
            </a:extLst>
          </p:cNvPr>
          <p:cNvSpPr txBox="1"/>
          <p:nvPr/>
        </p:nvSpPr>
        <p:spPr>
          <a:xfrm>
            <a:off x="6030158" y="1825625"/>
            <a:ext cx="5393361" cy="4351338"/>
          </a:xfrm>
          <a:prstGeom prst="rect">
            <a:avLst/>
          </a:prstGeom>
        </p:spPr>
        <p:txBody>
          <a:bodyPr vert="horz" lIns="91440" tIns="45720" rIns="91440" bIns="45720" rtlCol="0">
            <a:normAutofit fontScale="92500"/>
          </a:bodyPr>
          <a:lstStyle/>
          <a:p>
            <a:pPr marL="344488" marR="0" lvl="1" indent="-344488" defTabSz="914400">
              <a:lnSpc>
                <a:spcPct val="90000"/>
              </a:lnSpc>
              <a:spcBef>
                <a:spcPts val="0"/>
              </a:spcBef>
              <a:spcAft>
                <a:spcPts val="800"/>
              </a:spcAft>
              <a:buSzPts val="1000"/>
              <a:buFont typeface="Wingdings" panose="05000000000000000000" pitchFamily="2" charset="2"/>
              <a:buChar char="Ø"/>
              <a:tabLst>
                <a:tab pos="914400" algn="l"/>
              </a:tabLst>
            </a:pPr>
            <a:r>
              <a:rPr lang="en-US" sz="2400" dirty="0">
                <a:latin typeface="Amasis MT Pro Light" panose="02040304050005020304" pitchFamily="18" charset="0"/>
              </a:rPr>
              <a:t>D</a:t>
            </a:r>
            <a:r>
              <a:rPr lang="en-US" sz="2400" dirty="0">
                <a:effectLst/>
                <a:latin typeface="Amasis MT Pro Light" panose="02040304050005020304" pitchFamily="18" charset="0"/>
              </a:rPr>
              <a:t>emonstrate your skills, projects, and achievements in one centralized location.</a:t>
            </a:r>
          </a:p>
          <a:p>
            <a:pPr marL="344488" marR="0" lvl="1" indent="-344488" defTabSz="914400">
              <a:lnSpc>
                <a:spcPct val="90000"/>
              </a:lnSpc>
              <a:spcBef>
                <a:spcPts val="0"/>
              </a:spcBef>
              <a:spcAft>
                <a:spcPts val="800"/>
              </a:spcAft>
              <a:buSzPts val="1000"/>
              <a:buFont typeface="Wingdings" panose="05000000000000000000" pitchFamily="2" charset="2"/>
              <a:buChar char="Ø"/>
              <a:tabLst>
                <a:tab pos="914400" algn="l"/>
              </a:tabLst>
            </a:pPr>
            <a:r>
              <a:rPr lang="en-US" sz="2400" dirty="0">
                <a:latin typeface="Amasis MT Pro Light" panose="02040304050005020304" pitchFamily="18" charset="0"/>
              </a:rPr>
              <a:t>Attract ideal clients and reach a global audience.</a:t>
            </a:r>
          </a:p>
          <a:p>
            <a:pPr marL="344488" marR="0" lvl="1" indent="-344488" defTabSz="914400">
              <a:lnSpc>
                <a:spcPct val="90000"/>
              </a:lnSpc>
              <a:spcBef>
                <a:spcPts val="0"/>
              </a:spcBef>
              <a:spcAft>
                <a:spcPts val="800"/>
              </a:spcAft>
              <a:buSzPts val="1000"/>
              <a:buFont typeface="Wingdings" panose="05000000000000000000" pitchFamily="2" charset="2"/>
              <a:buChar char="Ø"/>
              <a:tabLst>
                <a:tab pos="914400" algn="l"/>
              </a:tabLst>
            </a:pPr>
            <a:r>
              <a:rPr lang="en-US" sz="2400" dirty="0">
                <a:effectLst/>
                <a:latin typeface="Amasis MT Pro Light" panose="02040304050005020304" pitchFamily="18" charset="0"/>
              </a:rPr>
              <a:t>Convey that you are serious about what you do and committed to showcasing your work in the best possible way.</a:t>
            </a:r>
          </a:p>
          <a:p>
            <a:pPr marL="344488" lvl="1" indent="-344488" defTabSz="914400">
              <a:lnSpc>
                <a:spcPct val="90000"/>
              </a:lnSpc>
              <a:spcAft>
                <a:spcPts val="800"/>
              </a:spcAft>
              <a:buSzPts val="1000"/>
              <a:buFont typeface="Wingdings" panose="05000000000000000000" pitchFamily="2" charset="2"/>
              <a:buChar char="Ø"/>
              <a:tabLst>
                <a:tab pos="914400" algn="l"/>
              </a:tabLst>
            </a:pPr>
            <a:r>
              <a:rPr lang="en-US" sz="2400" dirty="0">
                <a:effectLst/>
                <a:latin typeface="Amasis MT Pro Light" panose="02040304050005020304" pitchFamily="18" charset="0"/>
              </a:rPr>
              <a:t>Motivate you to be innovative and produce higher-quality work.</a:t>
            </a:r>
          </a:p>
          <a:p>
            <a:pPr marL="344488" marR="0" lvl="1" indent="-344488" defTabSz="914400">
              <a:lnSpc>
                <a:spcPct val="90000"/>
              </a:lnSpc>
              <a:spcBef>
                <a:spcPts val="0"/>
              </a:spcBef>
              <a:spcAft>
                <a:spcPts val="800"/>
              </a:spcAft>
              <a:buSzPts val="1000"/>
              <a:buFont typeface="Wingdings" panose="05000000000000000000" pitchFamily="2" charset="2"/>
              <a:buChar char="Ø"/>
              <a:tabLst>
                <a:tab pos="914400" algn="l"/>
              </a:tabLst>
            </a:pPr>
            <a:r>
              <a:rPr lang="en-US" sz="2400" dirty="0">
                <a:latin typeface="Amasis MT Pro Light" panose="02040304050005020304" pitchFamily="18" charset="0"/>
              </a:rPr>
              <a:t>L</a:t>
            </a:r>
            <a:r>
              <a:rPr lang="en-US" sz="2400" dirty="0">
                <a:effectLst/>
                <a:latin typeface="Amasis MT Pro Light" panose="02040304050005020304" pitchFamily="18" charset="0"/>
              </a:rPr>
              <a:t>ead to valuable feedback that helps you identify areas for improvement and growth.</a:t>
            </a:r>
          </a:p>
        </p:txBody>
      </p:sp>
      <p:pic>
        <p:nvPicPr>
          <p:cNvPr id="17" name="Picture 16" descr="A computer on a table&#10;&#10;Description automatically generated">
            <a:extLst>
              <a:ext uri="{FF2B5EF4-FFF2-40B4-BE49-F238E27FC236}">
                <a16:creationId xmlns:a16="http://schemas.microsoft.com/office/drawing/2014/main" id="{41860E17-A4EC-C619-7AD8-C7562A2F8C25}"/>
              </a:ext>
            </a:extLst>
          </p:cNvPr>
          <p:cNvPicPr>
            <a:picLocks noChangeAspect="1"/>
          </p:cNvPicPr>
          <p:nvPr/>
        </p:nvPicPr>
        <p:blipFill>
          <a:blip r:embed="rId3">
            <a:extLst>
              <a:ext uri="{28A0092B-C50C-407E-A947-70E740481C1C}">
                <a14:useLocalDpi xmlns:a14="http://schemas.microsoft.com/office/drawing/2010/main" val="0"/>
              </a:ext>
            </a:extLst>
          </a:blip>
          <a:srcRect l="26759" r="2782" b="-3"/>
          <a:stretch/>
        </p:blipFill>
        <p:spPr>
          <a:xfrm>
            <a:off x="2930795" y="4685200"/>
            <a:ext cx="2733741" cy="2172801"/>
          </a:xfrm>
          <a:custGeom>
            <a:avLst/>
            <a:gdLst/>
            <a:ahLst/>
            <a:cxnLst/>
            <a:rect l="l" t="t" r="r" b="b"/>
            <a:pathLst>
              <a:path w="2733741" h="2172801">
                <a:moveTo>
                  <a:pt x="1366871" y="0"/>
                </a:moveTo>
                <a:cubicBezTo>
                  <a:pt x="2121772" y="0"/>
                  <a:pt x="2733741" y="595368"/>
                  <a:pt x="2733741" y="1329791"/>
                </a:cubicBezTo>
                <a:cubicBezTo>
                  <a:pt x="2733741" y="1605200"/>
                  <a:pt x="2647683" y="1861054"/>
                  <a:pt x="2500301" y="2073290"/>
                </a:cubicBezTo>
                <a:lnTo>
                  <a:pt x="2423813" y="2172801"/>
                </a:lnTo>
                <a:lnTo>
                  <a:pt x="309928" y="2172801"/>
                </a:lnTo>
                <a:lnTo>
                  <a:pt x="233440" y="2073290"/>
                </a:lnTo>
                <a:cubicBezTo>
                  <a:pt x="86058" y="1861054"/>
                  <a:pt x="0" y="1605200"/>
                  <a:pt x="0" y="1329791"/>
                </a:cubicBezTo>
                <a:cubicBezTo>
                  <a:pt x="0" y="595368"/>
                  <a:pt x="611969" y="0"/>
                  <a:pt x="1366871" y="0"/>
                </a:cubicBezTo>
                <a:close/>
              </a:path>
            </a:pathLst>
          </a:custGeom>
        </p:spPr>
      </p:pic>
      <p:sp>
        <p:nvSpPr>
          <p:cNvPr id="1187" name="Arc 1186">
            <a:extLst>
              <a:ext uri="{FF2B5EF4-FFF2-40B4-BE49-F238E27FC236}">
                <a16:creationId xmlns:a16="http://schemas.microsoft.com/office/drawing/2014/main" id="{034ACCCC-54D4-4F78-9B85-4A34FEBAA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65410" y="4192213"/>
            <a:ext cx="3723155" cy="3723155"/>
          </a:xfrm>
          <a:prstGeom prst="arc">
            <a:avLst>
              <a:gd name="adj1" fmla="val 1700655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42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E6DACF-F93B-713C-E921-CCDE11C52948}"/>
              </a:ext>
            </a:extLst>
          </p:cNvPr>
          <p:cNvSpPr txBox="1"/>
          <p:nvPr/>
        </p:nvSpPr>
        <p:spPr>
          <a:xfrm>
            <a:off x="5676223" y="1170086"/>
            <a:ext cx="6096677" cy="2520246"/>
          </a:xfrm>
          <a:prstGeom prst="rect">
            <a:avLst/>
          </a:prstGeom>
        </p:spPr>
        <p:txBody>
          <a:bodyPr vert="horz" lIns="91440" tIns="45720" rIns="91440" bIns="45720" rtlCol="0">
            <a:noAutofit/>
          </a:bodyPr>
          <a:lstStyle/>
          <a:p>
            <a:pPr marL="114300" marR="0" lvl="0" defTabSz="914400">
              <a:spcBef>
                <a:spcPts val="0"/>
              </a:spcBef>
              <a:spcAft>
                <a:spcPts val="800"/>
              </a:spcAft>
              <a:buSzPts val="1000"/>
              <a:tabLst>
                <a:tab pos="457200" algn="l"/>
              </a:tabLst>
            </a:pPr>
            <a:r>
              <a:rPr lang="en-US" sz="2200" b="1" dirty="0">
                <a:effectLst/>
                <a:latin typeface="Amasis MT Pro Medium" panose="02040604050005020304" pitchFamily="18" charset="0"/>
              </a:rPr>
              <a:t>Essential Components:</a:t>
            </a:r>
            <a:endParaRPr lang="en-US" sz="2200" dirty="0">
              <a:effectLst/>
              <a:latin typeface="Amasis MT Pro Medium" panose="02040604050005020304" pitchFamily="18" charset="0"/>
            </a:endParaRPr>
          </a:p>
          <a:p>
            <a:pPr marL="800100" marR="0" lvl="1" indent="-285750" defTabSz="914400">
              <a:spcBef>
                <a:spcPts val="0"/>
              </a:spcBef>
              <a:spcAft>
                <a:spcPts val="800"/>
              </a:spcAft>
              <a:buSzPts val="1000"/>
              <a:buFont typeface="Wingdings" panose="05000000000000000000" pitchFamily="2" charset="2"/>
              <a:buChar char="Ø"/>
              <a:tabLst>
                <a:tab pos="914400" algn="l"/>
              </a:tabLst>
            </a:pPr>
            <a:r>
              <a:rPr lang="en-US" sz="2200" b="1" dirty="0">
                <a:effectLst/>
                <a:latin typeface="Amasis MT Pro Light" panose="02040304050005020304" pitchFamily="18" charset="0"/>
              </a:rPr>
              <a:t>Home Page: </a:t>
            </a:r>
            <a:r>
              <a:rPr lang="en-US" sz="2200" dirty="0">
                <a:effectLst/>
                <a:latin typeface="Amasis MT Pro Light" panose="02040304050005020304" pitchFamily="18" charset="0"/>
              </a:rPr>
              <a:t>Brief introduction and overview.</a:t>
            </a:r>
          </a:p>
          <a:p>
            <a:pPr marL="800100" marR="0" lvl="1" indent="-285750" defTabSz="914400">
              <a:spcBef>
                <a:spcPts val="0"/>
              </a:spcBef>
              <a:spcAft>
                <a:spcPts val="800"/>
              </a:spcAft>
              <a:buSzPts val="1000"/>
              <a:buFont typeface="Wingdings" panose="05000000000000000000" pitchFamily="2" charset="2"/>
              <a:buChar char="Ø"/>
              <a:tabLst>
                <a:tab pos="914400" algn="l"/>
              </a:tabLst>
            </a:pPr>
            <a:r>
              <a:rPr lang="en-US" sz="2200" b="1" dirty="0">
                <a:effectLst/>
                <a:latin typeface="Amasis MT Pro Light" panose="02040304050005020304" pitchFamily="18" charset="0"/>
              </a:rPr>
              <a:t>About Me: </a:t>
            </a:r>
            <a:r>
              <a:rPr lang="en-US" sz="2200" dirty="0">
                <a:effectLst/>
                <a:latin typeface="Amasis MT Pro Light" panose="02040304050005020304" pitchFamily="18" charset="0"/>
              </a:rPr>
              <a:t>Your background, top skills, and professional journey.</a:t>
            </a:r>
          </a:p>
          <a:p>
            <a:pPr marL="800100" marR="0" lvl="1" indent="-285750" defTabSz="914400">
              <a:spcBef>
                <a:spcPts val="0"/>
              </a:spcBef>
              <a:spcAft>
                <a:spcPts val="800"/>
              </a:spcAft>
              <a:buSzPts val="1000"/>
              <a:buFont typeface="Wingdings" panose="05000000000000000000" pitchFamily="2" charset="2"/>
              <a:buChar char="Ø"/>
              <a:tabLst>
                <a:tab pos="914400" algn="l"/>
              </a:tabLst>
            </a:pPr>
            <a:r>
              <a:rPr lang="en-US" sz="2200" b="1" dirty="0">
                <a:effectLst/>
                <a:latin typeface="Amasis MT Pro Light" panose="02040304050005020304" pitchFamily="18" charset="0"/>
              </a:rPr>
              <a:t>Projects: </a:t>
            </a:r>
            <a:r>
              <a:rPr lang="en-US" sz="2200" dirty="0">
                <a:effectLst/>
                <a:latin typeface="Amasis MT Pro Light" panose="02040304050005020304" pitchFamily="18" charset="0"/>
              </a:rPr>
              <a:t>Showcase your best work with descriptions.</a:t>
            </a:r>
          </a:p>
          <a:p>
            <a:pPr marL="800100" marR="0" lvl="1" indent="-285750" defTabSz="914400">
              <a:spcBef>
                <a:spcPts val="0"/>
              </a:spcBef>
              <a:spcAft>
                <a:spcPts val="800"/>
              </a:spcAft>
              <a:buSzPts val="1000"/>
              <a:buFont typeface="Wingdings" panose="05000000000000000000" pitchFamily="2" charset="2"/>
              <a:buChar char="Ø"/>
              <a:tabLst>
                <a:tab pos="914400" algn="l"/>
              </a:tabLst>
            </a:pPr>
            <a:r>
              <a:rPr lang="en-US" sz="2200" b="1" dirty="0">
                <a:effectLst/>
                <a:latin typeface="Amasis MT Pro Light" panose="02040304050005020304" pitchFamily="18" charset="0"/>
              </a:rPr>
              <a:t>Contact Information: </a:t>
            </a:r>
            <a:r>
              <a:rPr lang="en-US" sz="2200" dirty="0">
                <a:effectLst/>
                <a:latin typeface="Amasis MT Pro Light" panose="02040304050005020304" pitchFamily="18" charset="0"/>
              </a:rPr>
              <a:t>Include an email address or a contact form to reach you.</a:t>
            </a:r>
          </a:p>
        </p:txBody>
      </p:sp>
      <p:sp>
        <p:nvSpPr>
          <p:cNvPr id="5" name="TextBox 4">
            <a:extLst>
              <a:ext uri="{FF2B5EF4-FFF2-40B4-BE49-F238E27FC236}">
                <a16:creationId xmlns:a16="http://schemas.microsoft.com/office/drawing/2014/main" id="{448C0CE8-F3BC-FB77-AB98-562F88831E4E}"/>
              </a:ext>
            </a:extLst>
          </p:cNvPr>
          <p:cNvSpPr txBox="1"/>
          <p:nvPr/>
        </p:nvSpPr>
        <p:spPr>
          <a:xfrm>
            <a:off x="2380513" y="337954"/>
            <a:ext cx="7202374" cy="680507"/>
          </a:xfrm>
          <a:prstGeom prst="rect">
            <a:avLst/>
          </a:prstGeom>
          <a:noFill/>
        </p:spPr>
        <p:txBody>
          <a:bodyPr wrap="square">
            <a:spAutoFit/>
          </a:bodyPr>
          <a:lstStyle/>
          <a:p>
            <a:pPr marL="0" marR="0">
              <a:lnSpc>
                <a:spcPct val="115000"/>
              </a:lnSpc>
              <a:spcBef>
                <a:spcPts val="0"/>
              </a:spcBef>
              <a:spcAft>
                <a:spcPts val="800"/>
              </a:spcAft>
            </a:pPr>
            <a:r>
              <a:rPr lang="en-US" sz="3600" b="1" kern="100" dirty="0">
                <a:effectLst/>
                <a:latin typeface="Amasis MT Pro Medium" panose="02040604050005020304" pitchFamily="18" charset="0"/>
                <a:ea typeface="Aptos" panose="020B0004020202020204" pitchFamily="34" charset="0"/>
                <a:cs typeface="Times New Roman" panose="02020603050405020304" pitchFamily="18" charset="0"/>
              </a:rPr>
              <a:t>Elements of a Portfolio Website</a:t>
            </a:r>
            <a:endParaRPr lang="en-US" sz="3600" kern="100" dirty="0">
              <a:effectLst/>
              <a:latin typeface="Amasis MT Pro Medium" panose="02040604050005020304" pitchFamily="18"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A832E1D-61F7-0C4B-FD55-184CF5BEA032}"/>
              </a:ext>
            </a:extLst>
          </p:cNvPr>
          <p:cNvSpPr txBox="1"/>
          <p:nvPr/>
        </p:nvSpPr>
        <p:spPr>
          <a:xfrm>
            <a:off x="419100" y="3650424"/>
            <a:ext cx="5676900" cy="2831737"/>
          </a:xfrm>
          <a:prstGeom prst="rect">
            <a:avLst/>
          </a:prstGeom>
        </p:spPr>
        <p:txBody>
          <a:bodyPr vert="horz" lIns="91440" tIns="45720" rIns="91440" bIns="45720" rtlCol="0">
            <a:noAutofit/>
          </a:bodyPr>
          <a:lstStyle>
            <a:defPPr>
              <a:defRPr lang="en-US"/>
            </a:defPPr>
            <a:lvl1pPr marL="114300" marR="0" lvl="0" defTabSz="914400">
              <a:lnSpc>
                <a:spcPct val="120000"/>
              </a:lnSpc>
              <a:spcBef>
                <a:spcPts val="0"/>
              </a:spcBef>
              <a:spcAft>
                <a:spcPts val="800"/>
              </a:spcAft>
              <a:buSzPts val="1000"/>
              <a:tabLst>
                <a:tab pos="457200" algn="l"/>
              </a:tabLst>
              <a:defRPr sz="1600" b="1">
                <a:effectLst/>
                <a:latin typeface="Amasis MT Pro Medium" panose="02040604050005020304" pitchFamily="18" charset="0"/>
              </a:defRPr>
            </a:lvl1pPr>
            <a:lvl2pPr marL="742950" marR="0" lvl="1" indent="-228600" defTabSz="914400">
              <a:lnSpc>
                <a:spcPct val="120000"/>
              </a:lnSpc>
              <a:spcBef>
                <a:spcPts val="0"/>
              </a:spcBef>
              <a:spcAft>
                <a:spcPts val="800"/>
              </a:spcAft>
              <a:buSzPts val="1000"/>
              <a:buFont typeface="Arial" panose="020B0604020202020204" pitchFamily="34" charset="0"/>
              <a:buChar char="•"/>
              <a:tabLst>
                <a:tab pos="914400" algn="l"/>
              </a:tabLst>
              <a:defRPr sz="1600" b="1">
                <a:effectLst/>
                <a:latin typeface="Amasis MT Pro Light" panose="02040304050005020304" pitchFamily="18" charset="0"/>
              </a:defRPr>
            </a:lvl2pPr>
          </a:lstStyle>
          <a:p>
            <a:pPr>
              <a:lnSpc>
                <a:spcPct val="100000"/>
              </a:lnSpc>
            </a:pPr>
            <a:r>
              <a:rPr lang="en-US" sz="2200" dirty="0"/>
              <a:t>Other Components:</a:t>
            </a:r>
          </a:p>
          <a:p>
            <a:pPr marL="628650" lvl="1" indent="-285750">
              <a:lnSpc>
                <a:spcPct val="100000"/>
              </a:lnSpc>
              <a:buFont typeface="Wingdings" panose="05000000000000000000" pitchFamily="2" charset="2"/>
              <a:buChar char="Ø"/>
              <a:tabLst>
                <a:tab pos="520700" algn="l"/>
                <a:tab pos="914400" algn="l"/>
              </a:tabLst>
            </a:pPr>
            <a:r>
              <a:rPr lang="en-US" sz="2200" dirty="0"/>
              <a:t>Testimonials/Recommendations: </a:t>
            </a:r>
            <a:r>
              <a:rPr lang="en-US" sz="2200" b="0" dirty="0"/>
              <a:t>Positive feedback from clients</a:t>
            </a:r>
          </a:p>
          <a:p>
            <a:pPr marL="628650" lvl="1" indent="-285750">
              <a:lnSpc>
                <a:spcPct val="100000"/>
              </a:lnSpc>
              <a:buFont typeface="Wingdings" panose="05000000000000000000" pitchFamily="2" charset="2"/>
              <a:buChar char="Ø"/>
              <a:tabLst>
                <a:tab pos="520700" algn="l"/>
                <a:tab pos="914400" algn="l"/>
              </a:tabLst>
            </a:pPr>
            <a:r>
              <a:rPr lang="en-US" sz="2200" dirty="0"/>
              <a:t>Resume/CV: </a:t>
            </a:r>
            <a:r>
              <a:rPr lang="en-US" sz="2200" b="0" dirty="0"/>
              <a:t>A downloadable version of your resume or CV</a:t>
            </a:r>
          </a:p>
          <a:p>
            <a:pPr marL="628650" lvl="1" indent="-285750">
              <a:lnSpc>
                <a:spcPct val="100000"/>
              </a:lnSpc>
              <a:buFont typeface="Wingdings" panose="05000000000000000000" pitchFamily="2" charset="2"/>
              <a:buChar char="Ø"/>
              <a:tabLst>
                <a:tab pos="520700" algn="l"/>
                <a:tab pos="914400" algn="l"/>
              </a:tabLst>
            </a:pPr>
            <a:r>
              <a:rPr lang="en-US" sz="2200" dirty="0"/>
              <a:t>Service/Expertise: </a:t>
            </a:r>
            <a:r>
              <a:rPr lang="en-US" sz="2200" b="0" dirty="0"/>
              <a:t>A list of the specific services you offer or your areas of expertise</a:t>
            </a:r>
          </a:p>
        </p:txBody>
      </p:sp>
      <p:pic>
        <p:nvPicPr>
          <p:cNvPr id="23" name="Picture 22" descr="A person standing next to a computer&#10;&#10;Description automatically generated">
            <a:extLst>
              <a:ext uri="{FF2B5EF4-FFF2-40B4-BE49-F238E27FC236}">
                <a16:creationId xmlns:a16="http://schemas.microsoft.com/office/drawing/2014/main" id="{AA17F4D8-5D2D-5DDF-D711-7E6107670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62" y="1350490"/>
            <a:ext cx="4385000" cy="2045396"/>
          </a:xfrm>
          <a:prstGeom prst="rect">
            <a:avLst/>
          </a:prstGeom>
        </p:spPr>
      </p:pic>
      <p:pic>
        <p:nvPicPr>
          <p:cNvPr id="27" name="Picture 26" descr="A computer and tablet with text&#10;&#10;Description automatically generated">
            <a:extLst>
              <a:ext uri="{FF2B5EF4-FFF2-40B4-BE49-F238E27FC236}">
                <a16:creationId xmlns:a16="http://schemas.microsoft.com/office/drawing/2014/main" id="{43385728-2A49-A69B-E0DB-8AC7C41F4C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446552" y="3271899"/>
            <a:ext cx="4805177" cy="3603883"/>
          </a:xfrm>
          <a:prstGeom prst="rect">
            <a:avLst/>
          </a:prstGeom>
        </p:spPr>
      </p:pic>
      <p:pic>
        <p:nvPicPr>
          <p:cNvPr id="29" name="Picture 28" descr="A computer screen with text and images&#10;&#10;Description automatically generated">
            <a:extLst>
              <a:ext uri="{FF2B5EF4-FFF2-40B4-BE49-F238E27FC236}">
                <a16:creationId xmlns:a16="http://schemas.microsoft.com/office/drawing/2014/main" id="{7A41F01E-6E8E-8C20-D59D-C783F1BF2A7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872545" y="3016081"/>
            <a:ext cx="5334000" cy="4000500"/>
          </a:xfrm>
          <a:prstGeom prst="rect">
            <a:avLst/>
          </a:prstGeom>
        </p:spPr>
      </p:pic>
      <p:pic>
        <p:nvPicPr>
          <p:cNvPr id="31" name="Picture 30" descr="A computer screen with text and icons&#10;&#10;Description automatically generated">
            <a:extLst>
              <a:ext uri="{FF2B5EF4-FFF2-40B4-BE49-F238E27FC236}">
                <a16:creationId xmlns:a16="http://schemas.microsoft.com/office/drawing/2014/main" id="{B8D30757-CEB0-9F5B-0149-40839296563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73402" y="4518430"/>
            <a:ext cx="4561888" cy="3421416"/>
          </a:xfrm>
          <a:prstGeom prst="rect">
            <a:avLst/>
          </a:prstGeom>
        </p:spPr>
      </p:pic>
    </p:spTree>
    <p:extLst>
      <p:ext uri="{BB962C8B-B14F-4D97-AF65-F5344CB8AC3E}">
        <p14:creationId xmlns:p14="http://schemas.microsoft.com/office/powerpoint/2010/main" val="404660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Freeform: Shape 14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45" name="Rectangle 14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E619413-367A-FDDD-F96C-A0C4E8B125B4}"/>
              </a:ext>
            </a:extLst>
          </p:cNvPr>
          <p:cNvSpPr txBox="1"/>
          <p:nvPr/>
        </p:nvSpPr>
        <p:spPr>
          <a:xfrm>
            <a:off x="838201" y="367075"/>
            <a:ext cx="5092193"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kern="1200" dirty="0">
                <a:solidFill>
                  <a:schemeClr val="tx1"/>
                </a:solidFill>
                <a:effectLst/>
                <a:latin typeface="Amasis MT Pro Medium" panose="02040604050005020304" pitchFamily="18" charset="0"/>
                <a:ea typeface="+mj-ea"/>
                <a:cs typeface="+mj-cs"/>
              </a:rPr>
              <a:t>Designing Your Portfolio Website</a:t>
            </a:r>
            <a:endParaRPr lang="en-US" sz="3600" kern="1200" dirty="0">
              <a:solidFill>
                <a:schemeClr val="tx1"/>
              </a:solidFill>
              <a:latin typeface="Amasis MT Pro Medium" panose="02040604050005020304" pitchFamily="18" charset="0"/>
              <a:ea typeface="+mj-ea"/>
              <a:cs typeface="+mj-cs"/>
            </a:endParaRPr>
          </a:p>
        </p:txBody>
      </p:sp>
      <p:sp>
        <p:nvSpPr>
          <p:cNvPr id="147" name="Oval 14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66247057-3297-2EED-EE36-B6971D00C67E}"/>
              </a:ext>
            </a:extLst>
          </p:cNvPr>
          <p:cNvPicPr>
            <a:picLocks noChangeAspect="1"/>
          </p:cNvPicPr>
          <p:nvPr/>
        </p:nvPicPr>
        <p:blipFill>
          <a:blip r:embed="rId2">
            <a:extLst>
              <a:ext uri="{28A0092B-C50C-407E-A947-70E740481C1C}">
                <a14:useLocalDpi xmlns:a14="http://schemas.microsoft.com/office/drawing/2010/main" val="0"/>
              </a:ext>
            </a:extLst>
          </a:blip>
          <a:srcRect b="3740"/>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9" name="Arc 14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DE888C00-C368-8C7A-7A77-B5BF03A0C70E}"/>
              </a:ext>
            </a:extLst>
          </p:cNvPr>
          <p:cNvPicPr>
            <a:picLocks noChangeAspect="1"/>
          </p:cNvPicPr>
          <p:nvPr/>
        </p:nvPicPr>
        <p:blipFill>
          <a:blip r:embed="rId3">
            <a:extLst>
              <a:ext uri="{28A0092B-C50C-407E-A947-70E740481C1C}">
                <a14:useLocalDpi xmlns:a14="http://schemas.microsoft.com/office/drawing/2010/main" val="0"/>
              </a:ext>
            </a:extLst>
          </a:blip>
          <a:srcRect l="12970" r="14196"/>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grpSp>
        <p:nvGrpSpPr>
          <p:cNvPr id="41" name="Group 40">
            <a:extLst>
              <a:ext uri="{FF2B5EF4-FFF2-40B4-BE49-F238E27FC236}">
                <a16:creationId xmlns:a16="http://schemas.microsoft.com/office/drawing/2014/main" id="{3DC0CDE4-3BA4-D443-2AC9-4C553E1B6BD9}"/>
              </a:ext>
            </a:extLst>
          </p:cNvPr>
          <p:cNvGrpSpPr/>
          <p:nvPr/>
        </p:nvGrpSpPr>
        <p:grpSpPr>
          <a:xfrm>
            <a:off x="458882" y="2180197"/>
            <a:ext cx="5850830" cy="3689387"/>
            <a:chOff x="487979" y="2156600"/>
            <a:chExt cx="5441132" cy="3689387"/>
          </a:xfrm>
        </p:grpSpPr>
        <p:sp>
          <p:nvSpPr>
            <p:cNvPr id="43" name="Rectangle 42" descr="Blind">
              <a:extLst>
                <a:ext uri="{FF2B5EF4-FFF2-40B4-BE49-F238E27FC236}">
                  <a16:creationId xmlns:a16="http://schemas.microsoft.com/office/drawing/2014/main" id="{731CF483-C6B0-9E3C-9280-E056524DC4E2}"/>
                </a:ext>
              </a:extLst>
            </p:cNvPr>
            <p:cNvSpPr/>
            <p:nvPr/>
          </p:nvSpPr>
          <p:spPr>
            <a:xfrm>
              <a:off x="934639" y="2156600"/>
              <a:ext cx="730898" cy="73089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latin typeface="Amasis MT Pro Medium" panose="02040604050005020304" pitchFamily="18" charset="0"/>
              </a:endParaRPr>
            </a:p>
          </p:txBody>
        </p:sp>
        <p:sp>
          <p:nvSpPr>
            <p:cNvPr id="45" name="Freeform: Shape 44">
              <a:extLst>
                <a:ext uri="{FF2B5EF4-FFF2-40B4-BE49-F238E27FC236}">
                  <a16:creationId xmlns:a16="http://schemas.microsoft.com/office/drawing/2014/main" id="{7037901D-4E5C-10CE-FCA8-8ED9425A33E5}"/>
                </a:ext>
              </a:extLst>
            </p:cNvPr>
            <p:cNvSpPr/>
            <p:nvPr/>
          </p:nvSpPr>
          <p:spPr>
            <a:xfrm>
              <a:off x="487979" y="3148579"/>
              <a:ext cx="1624218" cy="649687"/>
            </a:xfrm>
            <a:custGeom>
              <a:avLst/>
              <a:gdLst>
                <a:gd name="connsiteX0" fmla="*/ 0 w 1624218"/>
                <a:gd name="connsiteY0" fmla="*/ 0 h 649687"/>
                <a:gd name="connsiteX1" fmla="*/ 1624218 w 1624218"/>
                <a:gd name="connsiteY1" fmla="*/ 0 h 649687"/>
                <a:gd name="connsiteX2" fmla="*/ 1624218 w 1624218"/>
                <a:gd name="connsiteY2" fmla="*/ 649687 h 649687"/>
                <a:gd name="connsiteX3" fmla="*/ 0 w 1624218"/>
                <a:gd name="connsiteY3" fmla="*/ 649687 h 649687"/>
                <a:gd name="connsiteX4" fmla="*/ 0 w 1624218"/>
                <a:gd name="connsiteY4" fmla="*/ 0 h 64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18" h="649687">
                  <a:moveTo>
                    <a:pt x="0" y="0"/>
                  </a:moveTo>
                  <a:lnTo>
                    <a:pt x="1624218" y="0"/>
                  </a:lnTo>
                  <a:lnTo>
                    <a:pt x="1624218" y="649687"/>
                  </a:lnTo>
                  <a:lnTo>
                    <a:pt x="0" y="649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kern="1200">
                  <a:latin typeface="Amasis MT Pro Medium" panose="02040604050005020304" pitchFamily="18" charset="0"/>
                </a:rPr>
                <a:t>Visually engaging and user-friendly.</a:t>
              </a:r>
            </a:p>
          </p:txBody>
        </p:sp>
        <p:sp>
          <p:nvSpPr>
            <p:cNvPr id="47" name="Rectangle 46" descr="Palette">
              <a:extLst>
                <a:ext uri="{FF2B5EF4-FFF2-40B4-BE49-F238E27FC236}">
                  <a16:creationId xmlns:a16="http://schemas.microsoft.com/office/drawing/2014/main" id="{93DF851D-702C-E1F8-03B3-7E7F04DFE17D}"/>
                </a:ext>
              </a:extLst>
            </p:cNvPr>
            <p:cNvSpPr/>
            <p:nvPr/>
          </p:nvSpPr>
          <p:spPr>
            <a:xfrm>
              <a:off x="2843096" y="2156600"/>
              <a:ext cx="730898" cy="73089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latin typeface="Amasis MT Pro Medium" panose="02040604050005020304" pitchFamily="18" charset="0"/>
              </a:endParaRPr>
            </a:p>
          </p:txBody>
        </p:sp>
        <p:sp>
          <p:nvSpPr>
            <p:cNvPr id="49" name="Freeform: Shape 48">
              <a:extLst>
                <a:ext uri="{FF2B5EF4-FFF2-40B4-BE49-F238E27FC236}">
                  <a16:creationId xmlns:a16="http://schemas.microsoft.com/office/drawing/2014/main" id="{3EE66A6B-CA2F-24C6-B24C-80F97AFC067C}"/>
                </a:ext>
              </a:extLst>
            </p:cNvPr>
            <p:cNvSpPr/>
            <p:nvPr/>
          </p:nvSpPr>
          <p:spPr>
            <a:xfrm>
              <a:off x="2396436" y="3148579"/>
              <a:ext cx="1624218" cy="649687"/>
            </a:xfrm>
            <a:custGeom>
              <a:avLst/>
              <a:gdLst>
                <a:gd name="connsiteX0" fmla="*/ 0 w 1624218"/>
                <a:gd name="connsiteY0" fmla="*/ 0 h 649687"/>
                <a:gd name="connsiteX1" fmla="*/ 1624218 w 1624218"/>
                <a:gd name="connsiteY1" fmla="*/ 0 h 649687"/>
                <a:gd name="connsiteX2" fmla="*/ 1624218 w 1624218"/>
                <a:gd name="connsiteY2" fmla="*/ 649687 h 649687"/>
                <a:gd name="connsiteX3" fmla="*/ 0 w 1624218"/>
                <a:gd name="connsiteY3" fmla="*/ 649687 h 649687"/>
                <a:gd name="connsiteX4" fmla="*/ 0 w 1624218"/>
                <a:gd name="connsiteY4" fmla="*/ 0 h 64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18" h="649687">
                  <a:moveTo>
                    <a:pt x="0" y="0"/>
                  </a:moveTo>
                  <a:lnTo>
                    <a:pt x="1624218" y="0"/>
                  </a:lnTo>
                  <a:lnTo>
                    <a:pt x="1624218" y="649687"/>
                  </a:lnTo>
                  <a:lnTo>
                    <a:pt x="0" y="649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kern="1200" dirty="0">
                  <a:latin typeface="Amasis MT Pro Medium" panose="02040604050005020304" pitchFamily="18" charset="0"/>
                </a:rPr>
                <a:t>Use consistent branding (colors, fonts).</a:t>
              </a:r>
            </a:p>
          </p:txBody>
        </p:sp>
        <p:sp>
          <p:nvSpPr>
            <p:cNvPr id="51" name="Rectangle 50" descr="Person with Idea">
              <a:extLst>
                <a:ext uri="{FF2B5EF4-FFF2-40B4-BE49-F238E27FC236}">
                  <a16:creationId xmlns:a16="http://schemas.microsoft.com/office/drawing/2014/main" id="{3039245C-C894-4112-5D7B-779BDFAC2102}"/>
                </a:ext>
              </a:extLst>
            </p:cNvPr>
            <p:cNvSpPr/>
            <p:nvPr/>
          </p:nvSpPr>
          <p:spPr>
            <a:xfrm>
              <a:off x="4751553" y="2156600"/>
              <a:ext cx="730898" cy="73089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latin typeface="Amasis MT Pro Medium" panose="02040604050005020304" pitchFamily="18" charset="0"/>
              </a:endParaRPr>
            </a:p>
          </p:txBody>
        </p:sp>
        <p:sp>
          <p:nvSpPr>
            <p:cNvPr id="53" name="Freeform: Shape 52">
              <a:extLst>
                <a:ext uri="{FF2B5EF4-FFF2-40B4-BE49-F238E27FC236}">
                  <a16:creationId xmlns:a16="http://schemas.microsoft.com/office/drawing/2014/main" id="{2B51B40B-B237-7111-0C5E-BEF46D4AFFD2}"/>
                </a:ext>
              </a:extLst>
            </p:cNvPr>
            <p:cNvSpPr/>
            <p:nvPr/>
          </p:nvSpPr>
          <p:spPr>
            <a:xfrm>
              <a:off x="4304893" y="3148579"/>
              <a:ext cx="1624218" cy="649687"/>
            </a:xfrm>
            <a:custGeom>
              <a:avLst/>
              <a:gdLst>
                <a:gd name="connsiteX0" fmla="*/ 0 w 1624218"/>
                <a:gd name="connsiteY0" fmla="*/ 0 h 649687"/>
                <a:gd name="connsiteX1" fmla="*/ 1624218 w 1624218"/>
                <a:gd name="connsiteY1" fmla="*/ 0 h 649687"/>
                <a:gd name="connsiteX2" fmla="*/ 1624218 w 1624218"/>
                <a:gd name="connsiteY2" fmla="*/ 649687 h 649687"/>
                <a:gd name="connsiteX3" fmla="*/ 0 w 1624218"/>
                <a:gd name="connsiteY3" fmla="*/ 649687 h 649687"/>
                <a:gd name="connsiteX4" fmla="*/ 0 w 1624218"/>
                <a:gd name="connsiteY4" fmla="*/ 0 h 64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18" h="649687">
                  <a:moveTo>
                    <a:pt x="0" y="0"/>
                  </a:moveTo>
                  <a:lnTo>
                    <a:pt x="1624218" y="0"/>
                  </a:lnTo>
                  <a:lnTo>
                    <a:pt x="1624218" y="649687"/>
                  </a:lnTo>
                  <a:lnTo>
                    <a:pt x="0" y="649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kern="1200" dirty="0">
                  <a:latin typeface="Amasis MT Pro Medium" panose="02040604050005020304" pitchFamily="18" charset="0"/>
                </a:rPr>
                <a:t>Reflect your personality and communicate the result of your work.</a:t>
              </a:r>
            </a:p>
          </p:txBody>
        </p:sp>
        <p:sp>
          <p:nvSpPr>
            <p:cNvPr id="55" name="Rectangle 54" descr="Smart Phone">
              <a:extLst>
                <a:ext uri="{FF2B5EF4-FFF2-40B4-BE49-F238E27FC236}">
                  <a16:creationId xmlns:a16="http://schemas.microsoft.com/office/drawing/2014/main" id="{B0593B87-0A8F-5086-2224-0442569F5FAA}"/>
                </a:ext>
              </a:extLst>
            </p:cNvPr>
            <p:cNvSpPr/>
            <p:nvPr/>
          </p:nvSpPr>
          <p:spPr>
            <a:xfrm>
              <a:off x="1888868" y="4204321"/>
              <a:ext cx="730898" cy="730898"/>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latin typeface="Amasis MT Pro Medium" panose="02040604050005020304" pitchFamily="18" charset="0"/>
              </a:endParaRPr>
            </a:p>
          </p:txBody>
        </p:sp>
        <p:sp>
          <p:nvSpPr>
            <p:cNvPr id="56" name="Freeform: Shape 55">
              <a:extLst>
                <a:ext uri="{FF2B5EF4-FFF2-40B4-BE49-F238E27FC236}">
                  <a16:creationId xmlns:a16="http://schemas.microsoft.com/office/drawing/2014/main" id="{2183A402-FA8A-2149-0276-562B7D0DF175}"/>
                </a:ext>
              </a:extLst>
            </p:cNvPr>
            <p:cNvSpPr/>
            <p:nvPr/>
          </p:nvSpPr>
          <p:spPr>
            <a:xfrm>
              <a:off x="1442208" y="5196300"/>
              <a:ext cx="1624218" cy="649687"/>
            </a:xfrm>
            <a:custGeom>
              <a:avLst/>
              <a:gdLst>
                <a:gd name="connsiteX0" fmla="*/ 0 w 1624218"/>
                <a:gd name="connsiteY0" fmla="*/ 0 h 649687"/>
                <a:gd name="connsiteX1" fmla="*/ 1624218 w 1624218"/>
                <a:gd name="connsiteY1" fmla="*/ 0 h 649687"/>
                <a:gd name="connsiteX2" fmla="*/ 1624218 w 1624218"/>
                <a:gd name="connsiteY2" fmla="*/ 649687 h 649687"/>
                <a:gd name="connsiteX3" fmla="*/ 0 w 1624218"/>
                <a:gd name="connsiteY3" fmla="*/ 649687 h 649687"/>
                <a:gd name="connsiteX4" fmla="*/ 0 w 1624218"/>
                <a:gd name="connsiteY4" fmla="*/ 0 h 64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18" h="649687">
                  <a:moveTo>
                    <a:pt x="0" y="0"/>
                  </a:moveTo>
                  <a:lnTo>
                    <a:pt x="1624218" y="0"/>
                  </a:lnTo>
                  <a:lnTo>
                    <a:pt x="1624218" y="649687"/>
                  </a:lnTo>
                  <a:lnTo>
                    <a:pt x="0" y="649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kern="1200">
                  <a:latin typeface="Amasis MT Pro Medium" panose="02040604050005020304" pitchFamily="18" charset="0"/>
                </a:rPr>
                <a:t>Ensure mobile responsiveness.</a:t>
              </a:r>
            </a:p>
          </p:txBody>
        </p:sp>
        <p:sp>
          <p:nvSpPr>
            <p:cNvPr id="57" name="Rectangle 56" descr="Checkmark">
              <a:extLst>
                <a:ext uri="{FF2B5EF4-FFF2-40B4-BE49-F238E27FC236}">
                  <a16:creationId xmlns:a16="http://schemas.microsoft.com/office/drawing/2014/main" id="{1A18D151-58DC-5357-7E51-1201805EA13D}"/>
                </a:ext>
              </a:extLst>
            </p:cNvPr>
            <p:cNvSpPr/>
            <p:nvPr/>
          </p:nvSpPr>
          <p:spPr>
            <a:xfrm>
              <a:off x="3797325" y="4204321"/>
              <a:ext cx="730898" cy="730898"/>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latin typeface="Amasis MT Pro Medium" panose="02040604050005020304" pitchFamily="18" charset="0"/>
              </a:endParaRPr>
            </a:p>
          </p:txBody>
        </p:sp>
        <p:sp>
          <p:nvSpPr>
            <p:cNvPr id="58" name="Freeform: Shape 57">
              <a:extLst>
                <a:ext uri="{FF2B5EF4-FFF2-40B4-BE49-F238E27FC236}">
                  <a16:creationId xmlns:a16="http://schemas.microsoft.com/office/drawing/2014/main" id="{BFC99343-13FB-F68A-4868-69723DF5376C}"/>
                </a:ext>
              </a:extLst>
            </p:cNvPr>
            <p:cNvSpPr/>
            <p:nvPr/>
          </p:nvSpPr>
          <p:spPr>
            <a:xfrm>
              <a:off x="3350665" y="5196300"/>
              <a:ext cx="1624218" cy="649687"/>
            </a:xfrm>
            <a:custGeom>
              <a:avLst/>
              <a:gdLst>
                <a:gd name="connsiteX0" fmla="*/ 0 w 1624218"/>
                <a:gd name="connsiteY0" fmla="*/ 0 h 649687"/>
                <a:gd name="connsiteX1" fmla="*/ 1624218 w 1624218"/>
                <a:gd name="connsiteY1" fmla="*/ 0 h 649687"/>
                <a:gd name="connsiteX2" fmla="*/ 1624218 w 1624218"/>
                <a:gd name="connsiteY2" fmla="*/ 649687 h 649687"/>
                <a:gd name="connsiteX3" fmla="*/ 0 w 1624218"/>
                <a:gd name="connsiteY3" fmla="*/ 649687 h 649687"/>
                <a:gd name="connsiteX4" fmla="*/ 0 w 1624218"/>
                <a:gd name="connsiteY4" fmla="*/ 0 h 649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218" h="649687">
                  <a:moveTo>
                    <a:pt x="0" y="0"/>
                  </a:moveTo>
                  <a:lnTo>
                    <a:pt x="1624218" y="0"/>
                  </a:lnTo>
                  <a:lnTo>
                    <a:pt x="1624218" y="649687"/>
                  </a:lnTo>
                  <a:lnTo>
                    <a:pt x="0" y="6496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kern="1200" dirty="0">
                  <a:latin typeface="Amasis MT Pro Medium" panose="02040604050005020304" pitchFamily="18" charset="0"/>
                </a:rPr>
                <a:t>Regularly updated with new projects and achievements</a:t>
              </a:r>
            </a:p>
          </p:txBody>
        </p:sp>
      </p:grpSp>
    </p:spTree>
    <p:extLst>
      <p:ext uri="{BB962C8B-B14F-4D97-AF65-F5344CB8AC3E}">
        <p14:creationId xmlns:p14="http://schemas.microsoft.com/office/powerpoint/2010/main" val="17591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8409EB8-7879-0138-08AB-DA4E0D705D26}"/>
              </a:ext>
            </a:extLst>
          </p:cNvPr>
          <p:cNvSpPr txBox="1"/>
          <p:nvPr/>
        </p:nvSpPr>
        <p:spPr>
          <a:xfrm>
            <a:off x="1310909" y="312940"/>
            <a:ext cx="7278684" cy="580245"/>
          </a:xfrm>
          <a:prstGeom prst="rect">
            <a:avLst/>
          </a:prstGeom>
        </p:spPr>
        <p:txBody>
          <a:bodyPr vert="horz" lIns="91440" tIns="45720" rIns="91440" bIns="45720" rtlCol="0">
            <a:noAutofit/>
          </a:bodyPr>
          <a:lstStyle/>
          <a:p>
            <a:pPr defTabSz="914400">
              <a:lnSpc>
                <a:spcPct val="90000"/>
              </a:lnSpc>
              <a:spcAft>
                <a:spcPts val="600"/>
              </a:spcAft>
            </a:pPr>
            <a:r>
              <a:rPr lang="en-US" sz="3600" b="1" i="0" dirty="0">
                <a:effectLst/>
                <a:latin typeface="Amasis MT Pro Medium" panose="02040604050005020304" pitchFamily="18" charset="0"/>
              </a:rPr>
              <a:t>Different Platforms to </a:t>
            </a:r>
            <a:r>
              <a:rPr lang="en-US" sz="3600" b="1" dirty="0">
                <a:latin typeface="Amasis MT Pro Medium" panose="02040604050005020304" pitchFamily="18" charset="0"/>
              </a:rPr>
              <a:t>Showcase</a:t>
            </a:r>
            <a:r>
              <a:rPr lang="en-US" sz="3600" b="1" i="0" dirty="0">
                <a:effectLst/>
                <a:latin typeface="Amasis MT Pro Medium" panose="02040604050005020304" pitchFamily="18" charset="0"/>
              </a:rPr>
              <a:t> Your Portfolio</a:t>
            </a:r>
          </a:p>
        </p:txBody>
      </p:sp>
      <p:pic>
        <p:nvPicPr>
          <p:cNvPr id="1026" name="Picture 2" descr="Why Linkedin is the Best Social Media ...">
            <a:extLst>
              <a:ext uri="{FF2B5EF4-FFF2-40B4-BE49-F238E27FC236}">
                <a16:creationId xmlns:a16="http://schemas.microsoft.com/office/drawing/2014/main" id="{8E9665EB-A4D8-63FB-0CCF-316F39068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598" y="1487243"/>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2 Designers to Follow on Behance ...">
            <a:extLst>
              <a:ext uri="{FF2B5EF4-FFF2-40B4-BE49-F238E27FC236}">
                <a16:creationId xmlns:a16="http://schemas.microsoft.com/office/drawing/2014/main" id="{8A856F33-0FAA-C032-4D76-F3A24F2DE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286" y="1626833"/>
            <a:ext cx="349567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ibbble New 2023 Logo PNG vector in ...">
            <a:extLst>
              <a:ext uri="{FF2B5EF4-FFF2-40B4-BE49-F238E27FC236}">
                <a16:creationId xmlns:a16="http://schemas.microsoft.com/office/drawing/2014/main" id="{43B16951-19D6-3172-C52D-D0F048D43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160" y="2987189"/>
            <a:ext cx="26193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 The GitHub Blog">
            <a:extLst>
              <a:ext uri="{FF2B5EF4-FFF2-40B4-BE49-F238E27FC236}">
                <a16:creationId xmlns:a16="http://schemas.microsoft.com/office/drawing/2014/main" id="{BEF04CCE-350C-8250-165F-45A8E6382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140" y="1236308"/>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stagram Hacker Websites [8iyq6gaa]">
            <a:extLst>
              <a:ext uri="{FF2B5EF4-FFF2-40B4-BE49-F238E27FC236}">
                <a16:creationId xmlns:a16="http://schemas.microsoft.com/office/drawing/2014/main" id="{4B005FF4-D59C-6797-E6CB-A5831EC2D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571" y="3116574"/>
            <a:ext cx="1445435" cy="151803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uy YouTube Views (HQ) - 100% Real ...">
            <a:extLst>
              <a:ext uri="{FF2B5EF4-FFF2-40B4-BE49-F238E27FC236}">
                <a16:creationId xmlns:a16="http://schemas.microsoft.com/office/drawing/2014/main" id="{1272549A-332C-A4F8-4A58-8D7C407BB5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793" y="4835039"/>
            <a:ext cx="2619375" cy="18620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ow to find data science talent on Kaggle">
            <a:extLst>
              <a:ext uri="{FF2B5EF4-FFF2-40B4-BE49-F238E27FC236}">
                <a16:creationId xmlns:a16="http://schemas.microsoft.com/office/drawing/2014/main" id="{F86A4FF1-BBB0-4E8C-7B14-26F29A133A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1332" y="4750154"/>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lideshare down? Current status and ...">
            <a:extLst>
              <a:ext uri="{FF2B5EF4-FFF2-40B4-BE49-F238E27FC236}">
                <a16:creationId xmlns:a16="http://schemas.microsoft.com/office/drawing/2014/main" id="{227C1A1D-8AF7-D4AB-E2A8-56CEAAF2CC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1964" y="5186528"/>
            <a:ext cx="364807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anva introduces suite of new workplace ...">
            <a:extLst>
              <a:ext uri="{FF2B5EF4-FFF2-40B4-BE49-F238E27FC236}">
                <a16:creationId xmlns:a16="http://schemas.microsoft.com/office/drawing/2014/main" id="{81BF8A8D-8D46-63B4-97CB-B35823B1C4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07" y="313017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What Is Medium.com? Here's A 24-Minute ...">
            <a:extLst>
              <a:ext uri="{FF2B5EF4-FFF2-40B4-BE49-F238E27FC236}">
                <a16:creationId xmlns:a16="http://schemas.microsoft.com/office/drawing/2014/main" id="{29E9167A-583F-2F29-8295-63AEBD20E1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6261" y="313017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82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Workspace table with tablet eyeglasses schedule calendar and cup">
            <a:extLst>
              <a:ext uri="{FF2B5EF4-FFF2-40B4-BE49-F238E27FC236}">
                <a16:creationId xmlns:a16="http://schemas.microsoft.com/office/drawing/2014/main" id="{C59E38C5-0E35-1BBE-D684-F88F6CA0BC65}"/>
              </a:ext>
            </a:extLst>
          </p:cNvPr>
          <p:cNvPicPr>
            <a:picLocks noChangeAspect="1"/>
          </p:cNvPicPr>
          <p:nvPr/>
        </p:nvPicPr>
        <p:blipFill>
          <a:blip r:embed="rId2"/>
          <a:srcRect l="29970" r="22769"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7"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3788B0F-BD0F-7460-BA8F-9FF2156C4C48}"/>
              </a:ext>
            </a:extLst>
          </p:cNvPr>
          <p:cNvSpPr txBox="1"/>
          <p:nvPr/>
        </p:nvSpPr>
        <p:spPr>
          <a:xfrm>
            <a:off x="6430204" y="809474"/>
            <a:ext cx="6096000" cy="646331"/>
          </a:xfrm>
          <a:prstGeom prst="rect">
            <a:avLst/>
          </a:prstGeom>
          <a:noFill/>
        </p:spPr>
        <p:txBody>
          <a:bodyPr wrap="square">
            <a:spAutoFit/>
          </a:bodyPr>
          <a:lstStyle/>
          <a:p>
            <a:pPr>
              <a:spcAft>
                <a:spcPts val="600"/>
              </a:spcAft>
            </a:pPr>
            <a:r>
              <a:rPr lang="en-US" sz="3600" b="1" dirty="0">
                <a:effectLst/>
                <a:latin typeface="Amasis MT Pro Medium" panose="02040604050005020304" pitchFamily="18" charset="0"/>
                <a:ea typeface="Aptos" panose="020B0004020202020204" pitchFamily="34" charset="0"/>
                <a:cs typeface="Times New Roman" panose="02020603050405020304" pitchFamily="18" charset="0"/>
              </a:rPr>
              <a:t>CONCLUSION</a:t>
            </a:r>
            <a:endParaRPr lang="en-US" sz="3600" dirty="0">
              <a:latin typeface="Amasis MT Pro Medium" panose="02040604050005020304" pitchFamily="18" charset="0"/>
            </a:endParaRPr>
          </a:p>
        </p:txBody>
      </p:sp>
      <p:grpSp>
        <p:nvGrpSpPr>
          <p:cNvPr id="18" name="Group 17">
            <a:extLst>
              <a:ext uri="{FF2B5EF4-FFF2-40B4-BE49-F238E27FC236}">
                <a16:creationId xmlns:a16="http://schemas.microsoft.com/office/drawing/2014/main" id="{C18D1C8F-035A-1923-C79E-8802EEC780B1}"/>
              </a:ext>
            </a:extLst>
          </p:cNvPr>
          <p:cNvGrpSpPr/>
          <p:nvPr/>
        </p:nvGrpSpPr>
        <p:grpSpPr>
          <a:xfrm>
            <a:off x="5207431" y="1683305"/>
            <a:ext cx="5946481" cy="3307149"/>
            <a:chOff x="5207431" y="1719678"/>
            <a:chExt cx="5946481" cy="1984811"/>
          </a:xfrm>
        </p:grpSpPr>
        <p:sp>
          <p:nvSpPr>
            <p:cNvPr id="22" name="Freeform: Shape 21">
              <a:extLst>
                <a:ext uri="{FF2B5EF4-FFF2-40B4-BE49-F238E27FC236}">
                  <a16:creationId xmlns:a16="http://schemas.microsoft.com/office/drawing/2014/main" id="{C5834F6E-4F3D-F6E2-657D-218E95457675}"/>
                </a:ext>
              </a:extLst>
            </p:cNvPr>
            <p:cNvSpPr/>
            <p:nvPr/>
          </p:nvSpPr>
          <p:spPr>
            <a:xfrm>
              <a:off x="5207431" y="1719678"/>
              <a:ext cx="5889355" cy="1984810"/>
            </a:xfrm>
            <a:custGeom>
              <a:avLst/>
              <a:gdLst>
                <a:gd name="connsiteX0" fmla="*/ 0 w 2587500"/>
                <a:gd name="connsiteY0" fmla="*/ 0 h 1012500"/>
                <a:gd name="connsiteX1" fmla="*/ 2587500 w 2587500"/>
                <a:gd name="connsiteY1" fmla="*/ 0 h 1012500"/>
                <a:gd name="connsiteX2" fmla="*/ 2587500 w 2587500"/>
                <a:gd name="connsiteY2" fmla="*/ 1012500 h 1012500"/>
                <a:gd name="connsiteX3" fmla="*/ 0 w 2587500"/>
                <a:gd name="connsiteY3" fmla="*/ 1012500 h 1012500"/>
                <a:gd name="connsiteX4" fmla="*/ 0 w 2587500"/>
                <a:gd name="connsiteY4" fmla="*/ 0 h 101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7500" h="1012500">
                  <a:moveTo>
                    <a:pt x="0" y="0"/>
                  </a:moveTo>
                  <a:lnTo>
                    <a:pt x="2587500" y="0"/>
                  </a:lnTo>
                  <a:lnTo>
                    <a:pt x="2587500" y="1012500"/>
                  </a:lnTo>
                  <a:lnTo>
                    <a:pt x="0" y="101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2000" kern="1200" dirty="0">
                <a:latin typeface="Amasis MT Pro Medium" panose="02040604050005020304" pitchFamily="18" charset="0"/>
              </a:endParaRPr>
            </a:p>
            <a:p>
              <a:pPr marL="0" lvl="0" indent="0" algn="ctr" defTabSz="488950">
                <a:lnSpc>
                  <a:spcPct val="100000"/>
                </a:lnSpc>
                <a:spcBef>
                  <a:spcPct val="0"/>
                </a:spcBef>
                <a:spcAft>
                  <a:spcPct val="35000"/>
                </a:spcAft>
                <a:buNone/>
              </a:pPr>
              <a:r>
                <a:rPr lang="en-US" sz="2000" kern="1200" dirty="0">
                  <a:latin typeface="Amasis MT Pro Medium" panose="02040604050005020304" pitchFamily="18" charset="0"/>
                </a:rPr>
                <a:t>Having an online portfolio is an incredible opportunity to showcase your best work to the world in your own unique way. It can reinforce your professional identity and help you establish yourself as a skilled person in your field.</a:t>
              </a:r>
            </a:p>
            <a:p>
              <a:pPr marL="0" lvl="0" indent="0" algn="ctr" defTabSz="488950">
                <a:lnSpc>
                  <a:spcPct val="100000"/>
                </a:lnSpc>
                <a:spcBef>
                  <a:spcPct val="0"/>
                </a:spcBef>
                <a:spcAft>
                  <a:spcPct val="35000"/>
                </a:spcAft>
                <a:buNone/>
              </a:pPr>
              <a:endParaRPr lang="en-US" sz="2000" dirty="0">
                <a:latin typeface="Amasis MT Pro Medium" panose="02040604050005020304" pitchFamily="18" charset="0"/>
              </a:endParaRPr>
            </a:p>
            <a:p>
              <a:pPr algn="ctr" defTabSz="488950">
                <a:spcBef>
                  <a:spcPct val="0"/>
                </a:spcBef>
                <a:spcAft>
                  <a:spcPct val="35000"/>
                </a:spcAft>
              </a:pPr>
              <a:r>
                <a:rPr lang="en-US" sz="2000" kern="1200" dirty="0">
                  <a:latin typeface="Amasis MT Pro Medium" panose="02040604050005020304" pitchFamily="18" charset="0"/>
                </a:rPr>
                <a:t>A good portfolio is not only a showcase of your work; it is a compelling storytelling tool that allows you to show who you are and present your journey, skills, and passion.</a:t>
              </a:r>
            </a:p>
            <a:p>
              <a:pPr marL="0" lvl="0" indent="0" algn="ctr" defTabSz="488950">
                <a:lnSpc>
                  <a:spcPct val="100000"/>
                </a:lnSpc>
                <a:spcBef>
                  <a:spcPct val="0"/>
                </a:spcBef>
                <a:spcAft>
                  <a:spcPct val="35000"/>
                </a:spcAft>
                <a:buNone/>
              </a:pPr>
              <a:endParaRPr lang="en-US" sz="2000" kern="1200" dirty="0">
                <a:latin typeface="Amasis MT Pro Medium" panose="02040604050005020304" pitchFamily="18" charset="0"/>
              </a:endParaRPr>
            </a:p>
          </p:txBody>
        </p:sp>
        <p:sp>
          <p:nvSpPr>
            <p:cNvPr id="24" name="Freeform: Shape 23">
              <a:extLst>
                <a:ext uri="{FF2B5EF4-FFF2-40B4-BE49-F238E27FC236}">
                  <a16:creationId xmlns:a16="http://schemas.microsoft.com/office/drawing/2014/main" id="{6768D978-FF18-8065-67CD-305553C42308}"/>
                </a:ext>
              </a:extLst>
            </p:cNvPr>
            <p:cNvSpPr/>
            <p:nvPr/>
          </p:nvSpPr>
          <p:spPr>
            <a:xfrm>
              <a:off x="5459684" y="2691989"/>
              <a:ext cx="5694228" cy="1012500"/>
            </a:xfrm>
            <a:custGeom>
              <a:avLst/>
              <a:gdLst>
                <a:gd name="connsiteX0" fmla="*/ 0 w 2587500"/>
                <a:gd name="connsiteY0" fmla="*/ 0 h 1012500"/>
                <a:gd name="connsiteX1" fmla="*/ 2587500 w 2587500"/>
                <a:gd name="connsiteY1" fmla="*/ 0 h 1012500"/>
                <a:gd name="connsiteX2" fmla="*/ 2587500 w 2587500"/>
                <a:gd name="connsiteY2" fmla="*/ 1012500 h 1012500"/>
                <a:gd name="connsiteX3" fmla="*/ 0 w 2587500"/>
                <a:gd name="connsiteY3" fmla="*/ 1012500 h 1012500"/>
                <a:gd name="connsiteX4" fmla="*/ 0 w 2587500"/>
                <a:gd name="connsiteY4" fmla="*/ 0 h 101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7500" h="1012500">
                  <a:moveTo>
                    <a:pt x="0" y="0"/>
                  </a:moveTo>
                  <a:lnTo>
                    <a:pt x="2587500" y="0"/>
                  </a:lnTo>
                  <a:lnTo>
                    <a:pt x="2587500" y="1012500"/>
                  </a:lnTo>
                  <a:lnTo>
                    <a:pt x="0" y="101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600" kern="1200" dirty="0">
                <a:latin typeface="Amasis MT Pro Medium" panose="02040604050005020304" pitchFamily="18" charset="0"/>
              </a:endParaRPr>
            </a:p>
          </p:txBody>
        </p:sp>
      </p:grpSp>
    </p:spTree>
    <p:extLst>
      <p:ext uri="{BB962C8B-B14F-4D97-AF65-F5344CB8AC3E}">
        <p14:creationId xmlns:p14="http://schemas.microsoft.com/office/powerpoint/2010/main" val="2003607156"/>
      </p:ext>
    </p:extLst>
  </p:cSld>
  <p:clrMapOvr>
    <a:masterClrMapping/>
  </p:clrMapOvr>
</p:sld>
</file>

<file path=ppt/theme/theme1.xml><?xml version="1.0" encoding="utf-8"?>
<a:theme xmlns:a="http://schemas.openxmlformats.org/drawingml/2006/main" name="ShapesVTI">
  <a:themeElements>
    <a:clrScheme name="Metropolitan">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TM03457491[[fn=Metropolitan]]</Template>
  <TotalTime>245</TotalTime>
  <Words>590</Words>
  <Application>Microsoft Office PowerPoint</Application>
  <PresentationFormat>Widescreen</PresentationFormat>
  <Paragraphs>53</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Amasis MT Pro Light</vt:lpstr>
      <vt:lpstr>Amasis MT Pro Medium</vt:lpstr>
      <vt:lpstr>Arial</vt:lpstr>
      <vt:lpstr>Calibri</vt:lpstr>
      <vt:lpstr>Century Gothic</vt:lpstr>
      <vt:lpstr>Wingdings</vt:lpstr>
      <vt:lpstr>ShapesVTI</vt:lpstr>
      <vt:lpstr>CAREER ESSENTIAL: Building Your Portfolio Website</vt:lpstr>
      <vt:lpstr>INTRODUCTION</vt:lpstr>
      <vt:lpstr>What is a Portfolio Website?</vt:lpstr>
      <vt:lpstr>Let’s Conduct a Quick Poll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Favour  James</dc:creator>
  <cp:lastModifiedBy>Favour  James</cp:lastModifiedBy>
  <cp:revision>5</cp:revision>
  <dcterms:created xsi:type="dcterms:W3CDTF">2024-09-05T10:51:53Z</dcterms:created>
  <dcterms:modified xsi:type="dcterms:W3CDTF">2024-09-06T11:20:39Z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2024-09-05T16:20:57Z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9912bebc-0acd-4ae7-ad5d-ad003c2c98cd</vt:lpwstr>
  </property>
  <property fmtid="{D5CDD505-2E9C-101B-9397-08002B2CF9AE}" pid="7" name="MSIP_Label_defa4170-0d19-0005-0004-bc88714345d2_ActionId">
    <vt:lpwstr>78509001-bfd8-4d96-816a-ebd773955427</vt:lpwstr>
  </property>
  <property fmtid="{D5CDD505-2E9C-101B-9397-08002B2CF9AE}" pid="8" name="MSIP_Label_defa4170-0d19-0005-0004-bc88714345d2_ContentBits">
    <vt:lpwstr>0</vt:lpwstr>
  </property>
</Properties>
</file>